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74" r:id="rId26"/>
    <p:sldId id="284" r:id="rId27"/>
    <p:sldId id="285" r:id="rId28"/>
    <p:sldId id="286" r:id="rId29"/>
    <p:sldId id="287" r:id="rId30"/>
    <p:sldId id="289" r:id="rId31"/>
    <p:sldId id="290" r:id="rId32"/>
    <p:sldId id="291" r:id="rId33"/>
    <p:sldId id="288" r:id="rId34"/>
    <p:sldId id="258"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7A3BA5-AD1A-44FA-8D4E-17D2B37A13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F4B387C-7A46-4DBE-8E75-7D1426DC90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E326C62-663F-4DBE-92A5-9B82CA53F3B2}"/>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5" name="Segnaposto piè di pagina 4">
            <a:extLst>
              <a:ext uri="{FF2B5EF4-FFF2-40B4-BE49-F238E27FC236}">
                <a16:creationId xmlns:a16="http://schemas.microsoft.com/office/drawing/2014/main" id="{020FE80F-0E85-4F0B-9320-4BAB9E1B50E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9611086-7874-439D-AEBA-0BF80C8DFDA1}"/>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102635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59C291-62FD-4BA4-A4A2-B899ED51235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41B501-48E6-446B-9ECC-7413E7059F9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8AAFF-E016-4756-BD76-670F75326803}"/>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5" name="Segnaposto piè di pagina 4">
            <a:extLst>
              <a:ext uri="{FF2B5EF4-FFF2-40B4-BE49-F238E27FC236}">
                <a16:creationId xmlns:a16="http://schemas.microsoft.com/office/drawing/2014/main" id="{B7A05FC2-1621-4F45-B64A-7FA2865DEE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579466-6B9E-40B8-AFD4-76D2E5594019}"/>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319803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35B0C95-432F-4AA0-AD97-64C237A4726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1BE889F-6B28-493A-AEA4-824C2329806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67E3CB-A5C9-4CF3-8BE0-DC51BBA6FC28}"/>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5" name="Segnaposto piè di pagina 4">
            <a:extLst>
              <a:ext uri="{FF2B5EF4-FFF2-40B4-BE49-F238E27FC236}">
                <a16:creationId xmlns:a16="http://schemas.microsoft.com/office/drawing/2014/main" id="{F43C41AB-3A34-4FAB-9B75-F1C754CF12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E47955-7BE5-41AC-8000-287A5A4ED16B}"/>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283688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9DD542-BEA5-4163-9572-CAB7DD4F0F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55EE42C-5F77-4640-83D0-CBC00A2BA51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4B23E9-C0FD-49C8-8FD7-382D1A15DED0}"/>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5" name="Segnaposto piè di pagina 4">
            <a:extLst>
              <a:ext uri="{FF2B5EF4-FFF2-40B4-BE49-F238E27FC236}">
                <a16:creationId xmlns:a16="http://schemas.microsoft.com/office/drawing/2014/main" id="{8C973D7E-6482-4177-8F34-746D4B1B431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7163C1F-A0D6-49B2-AA3D-3869A688ED35}"/>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423004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464BDA-761B-4CAB-8758-A3C9240CAD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67A0A3C-3A80-40EA-884C-A68D0EDF09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71F6F7C-83D1-4CCB-898C-D32384EF9A42}"/>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5" name="Segnaposto piè di pagina 4">
            <a:extLst>
              <a:ext uri="{FF2B5EF4-FFF2-40B4-BE49-F238E27FC236}">
                <a16:creationId xmlns:a16="http://schemas.microsoft.com/office/drawing/2014/main" id="{439D4AF2-CA24-48D0-BAA3-C462A3C339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29C8914-314F-40DC-9838-739976F30584}"/>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189116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974BCF-41D4-484C-976A-BAA2A4B2C7F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B105202-4C90-462C-B015-CD9C024A0A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0C21306-6FC0-4197-9F07-F5E17FC34F9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DB702F1-1C47-474C-9E83-84E924361879}"/>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6" name="Segnaposto piè di pagina 5">
            <a:extLst>
              <a:ext uri="{FF2B5EF4-FFF2-40B4-BE49-F238E27FC236}">
                <a16:creationId xmlns:a16="http://schemas.microsoft.com/office/drawing/2014/main" id="{01AA95DD-62C9-4DB7-BA7C-70F73127CF5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D64F68-FE7E-44A5-ADA9-C2BF30473AAC}"/>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219474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9134A-61ED-4C02-AF92-99778EE88BF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18684AD-DF09-4136-98FC-9760854562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2B50997-22F1-4E63-BA96-F1B018A5A4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D7005FA-A8AF-4292-BD82-630D03ADDB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0721512-717D-4D83-80F4-9C3433DB9A4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E3721B4-FAE2-4FA8-B4D9-CCC416F96D9D}"/>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8" name="Segnaposto piè di pagina 7">
            <a:extLst>
              <a:ext uri="{FF2B5EF4-FFF2-40B4-BE49-F238E27FC236}">
                <a16:creationId xmlns:a16="http://schemas.microsoft.com/office/drawing/2014/main" id="{DCA3AA40-771A-413E-BA13-2194C14CAE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DE460C9-0C4D-4EF5-8BFE-A3F708C57C34}"/>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295755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8242B4-C0F2-4E3A-9E48-865FD73FC20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64A3613-210E-4960-B7D2-A546E15E1F5C}"/>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4" name="Segnaposto piè di pagina 3">
            <a:extLst>
              <a:ext uri="{FF2B5EF4-FFF2-40B4-BE49-F238E27FC236}">
                <a16:creationId xmlns:a16="http://schemas.microsoft.com/office/drawing/2014/main" id="{998892BA-9EF7-4C9B-8984-9E3916B619B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059AF25-C56C-488A-ADE7-0F1E96279534}"/>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427460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414FEF8-BFEE-4500-9096-59F25905564A}"/>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3" name="Segnaposto piè di pagina 2">
            <a:extLst>
              <a:ext uri="{FF2B5EF4-FFF2-40B4-BE49-F238E27FC236}">
                <a16:creationId xmlns:a16="http://schemas.microsoft.com/office/drawing/2014/main" id="{DDB77159-734B-4D1B-A5FE-E459FE3E764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47E8599-7623-453E-86BA-DE12970EDA9C}"/>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259721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A1547A-939F-4933-B1E2-C51760C77FF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00C56E6-CA45-41D3-BB53-7097643D4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7305CEE-E35D-4D1C-8C5F-9047D502D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964C2A3-AA32-4EBA-824B-A67509AE4A73}"/>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6" name="Segnaposto piè di pagina 5">
            <a:extLst>
              <a:ext uri="{FF2B5EF4-FFF2-40B4-BE49-F238E27FC236}">
                <a16:creationId xmlns:a16="http://schemas.microsoft.com/office/drawing/2014/main" id="{86EE7315-797B-4A84-AFBF-35E946297E1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26CB1D-9F25-486B-951B-CC6024474A3D}"/>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162947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D36895-8519-48E0-9177-196DC7D40D1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1E56B2E-0C70-4EEF-8D04-59608D0445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8CEAE4D-5909-4146-ACC4-B57546AF9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28B8779-6E2D-4DFE-AC6F-E5AF76E235EE}"/>
              </a:ext>
            </a:extLst>
          </p:cNvPr>
          <p:cNvSpPr>
            <a:spLocks noGrp="1"/>
          </p:cNvSpPr>
          <p:nvPr>
            <p:ph type="dt" sz="half" idx="10"/>
          </p:nvPr>
        </p:nvSpPr>
        <p:spPr/>
        <p:txBody>
          <a:bodyPr/>
          <a:lstStyle/>
          <a:p>
            <a:fld id="{27BAEBEE-8E98-4A1A-ADC5-138E3EB72FE1}" type="datetimeFigureOut">
              <a:rPr lang="it-IT" smtClean="0"/>
              <a:t>09/03/2021</a:t>
            </a:fld>
            <a:endParaRPr lang="it-IT"/>
          </a:p>
        </p:txBody>
      </p:sp>
      <p:sp>
        <p:nvSpPr>
          <p:cNvPr id="6" name="Segnaposto piè di pagina 5">
            <a:extLst>
              <a:ext uri="{FF2B5EF4-FFF2-40B4-BE49-F238E27FC236}">
                <a16:creationId xmlns:a16="http://schemas.microsoft.com/office/drawing/2014/main" id="{026F58AC-3D06-46FB-8323-7692FC56833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5E691C7-2928-474C-A91C-FD8C29F1E66E}"/>
              </a:ext>
            </a:extLst>
          </p:cNvPr>
          <p:cNvSpPr>
            <a:spLocks noGrp="1"/>
          </p:cNvSpPr>
          <p:nvPr>
            <p:ph type="sldNum" sz="quarter" idx="12"/>
          </p:nvPr>
        </p:nvSpPr>
        <p:spPr/>
        <p:txBody>
          <a:bodyPr/>
          <a:lstStyle/>
          <a:p>
            <a:fld id="{8A476611-1AE6-4A01-8650-B34B09B26CFD}" type="slidenum">
              <a:rPr lang="it-IT" smtClean="0"/>
              <a:t>‹N›</a:t>
            </a:fld>
            <a:endParaRPr lang="it-IT"/>
          </a:p>
        </p:txBody>
      </p:sp>
    </p:spTree>
    <p:extLst>
      <p:ext uri="{BB962C8B-B14F-4D97-AF65-F5344CB8AC3E}">
        <p14:creationId xmlns:p14="http://schemas.microsoft.com/office/powerpoint/2010/main" val="176730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F39A254-87C2-4647-9E3E-41EEE98AC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2FDE75-0FFE-4692-85E1-BFE74A98F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FE076D-FE71-481A-A258-7EF7F19571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AEBEE-8E98-4A1A-ADC5-138E3EB72FE1}" type="datetimeFigureOut">
              <a:rPr lang="it-IT" smtClean="0"/>
              <a:t>09/03/2021</a:t>
            </a:fld>
            <a:endParaRPr lang="it-IT"/>
          </a:p>
        </p:txBody>
      </p:sp>
      <p:sp>
        <p:nvSpPr>
          <p:cNvPr id="5" name="Segnaposto piè di pagina 4">
            <a:extLst>
              <a:ext uri="{FF2B5EF4-FFF2-40B4-BE49-F238E27FC236}">
                <a16:creationId xmlns:a16="http://schemas.microsoft.com/office/drawing/2014/main" id="{090D884A-19FA-4554-9CC5-D9D8F9F7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F073325-5DFE-45A5-A031-D2C44A24E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76611-1AE6-4A01-8650-B34B09B26CFD}" type="slidenum">
              <a:rPr lang="it-IT" smtClean="0"/>
              <a:t>‹N›</a:t>
            </a:fld>
            <a:endParaRPr lang="it-IT"/>
          </a:p>
        </p:txBody>
      </p:sp>
    </p:spTree>
    <p:extLst>
      <p:ext uri="{BB962C8B-B14F-4D97-AF65-F5344CB8AC3E}">
        <p14:creationId xmlns:p14="http://schemas.microsoft.com/office/powerpoint/2010/main" val="3713933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azzettaufficiale.it/eli/id/2019/08/21/19G00105/s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ilpost.it/2020/12/12/scacchi-online-barare/am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scacchi.wordpress.com/tag/re-canuto/" TargetMode="External"/><Relationship Id="rId3" Type="http://schemas.openxmlformats.org/officeDocument/2006/relationships/hyperlink" Target="https://it.qaz.wiki/wiki/Cheating_in_video_games#Cheat_codes" TargetMode="External"/><Relationship Id="rId7" Type="http://schemas.openxmlformats.org/officeDocument/2006/relationships/hyperlink" Target="https://it.wikipedia.org/wiki/Comportamenti_irregolari_negli_scacchi" TargetMode="External"/><Relationship Id="rId12" Type="http://schemas.openxmlformats.org/officeDocument/2006/relationships/hyperlink" Target="https://www.orizzontescuola.it/cheating-e-invalsi-mappatura-dell-imbroglio-scolastico-e-sue-conseguenze/" TargetMode="External"/><Relationship Id="rId2" Type="http://schemas.openxmlformats.org/officeDocument/2006/relationships/hyperlink" Target="https://www.wordreference.com/enit/cheating" TargetMode="External"/><Relationship Id="rId1" Type="http://schemas.openxmlformats.org/officeDocument/2006/relationships/slideLayout" Target="../slideLayouts/slideLayout2.xml"/><Relationship Id="rId6" Type="http://schemas.openxmlformats.org/officeDocument/2006/relationships/hyperlink" Target="https://www.pcmag.com/news/south-korea-makes-game-hacking-illegal" TargetMode="External"/><Relationship Id="rId11" Type="http://schemas.openxmlformats.org/officeDocument/2006/relationships/hyperlink" Target="https://it.wikipedia.org/wiki/IBM_Deep_Blue" TargetMode="External"/><Relationship Id="rId5" Type="http://schemas.openxmlformats.org/officeDocument/2006/relationships/hyperlink" Target="https://www.criticalhit.net/gaming/match-fixing-scripting-south-korean-police-bust-illegal-scripting-operation/" TargetMode="External"/><Relationship Id="rId10" Type="http://schemas.openxmlformats.org/officeDocument/2006/relationships/hyperlink" Target="https://www.wemedia.it/scacchi-computer-storia-538.html" TargetMode="External"/><Relationship Id="rId4" Type="http://schemas.openxmlformats.org/officeDocument/2006/relationships/hyperlink" Target="https://it.qaz.wiki/wiki/Video_game_bot" TargetMode="External"/><Relationship Id="rId9" Type="http://schemas.openxmlformats.org/officeDocument/2006/relationships/hyperlink" Target="http://soloscacchi.altervista.org/?p=229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45B6D0F-30A3-4530-BAFF-23FFBCE8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988" y="1647733"/>
            <a:ext cx="3372023" cy="3562533"/>
          </a:xfrm>
          <a:prstGeom prst="rect">
            <a:avLst/>
          </a:prstGeom>
        </p:spPr>
      </p:pic>
    </p:spTree>
    <p:extLst>
      <p:ext uri="{BB962C8B-B14F-4D97-AF65-F5344CB8AC3E}">
        <p14:creationId xmlns:p14="http://schemas.microsoft.com/office/powerpoint/2010/main" val="249987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F7D5A80-3DEB-4065-9383-589209BBC666}"/>
              </a:ext>
            </a:extLst>
          </p:cNvPr>
          <p:cNvSpPr>
            <a:spLocks noGrp="1"/>
          </p:cNvSpPr>
          <p:nvPr>
            <p:ph idx="1"/>
          </p:nvPr>
        </p:nvSpPr>
        <p:spPr>
          <a:xfrm>
            <a:off x="838200" y="670560"/>
            <a:ext cx="6731000" cy="5639752"/>
          </a:xfrm>
        </p:spPr>
        <p:txBody>
          <a:bodyPr>
            <a:normAutofit/>
          </a:bodyPr>
          <a:lstStyle/>
          <a:p>
            <a:pPr marL="0" indent="0">
              <a:buNone/>
            </a:pPr>
            <a:r>
              <a:rPr lang="it-IT" sz="2800" b="1" dirty="0"/>
              <a:t>Re Canuto</a:t>
            </a:r>
            <a:r>
              <a:rPr lang="it-IT" sz="2800" dirty="0"/>
              <a:t> (XI sec.), il primo re d’Inghilterra, stava giocando col conte Ulf di Danimarca, quando goffamente sbagliò a muovere un cavallo. Arrogantemente, cercò di ritirare la mossa, ma Ulf non glielo concesse. Dopo una concitata discussione, il conte, seccato di vedersi portar via una vittoria meritata, buttò all’aria la scacchiera. Canuto lo fece trucidare per aver osato discutere.</a:t>
            </a:r>
          </a:p>
          <a:p>
            <a:endParaRPr lang="it-IT" dirty="0"/>
          </a:p>
        </p:txBody>
      </p:sp>
      <p:pic>
        <p:nvPicPr>
          <p:cNvPr id="5" name="Immagine 4">
            <a:extLst>
              <a:ext uri="{FF2B5EF4-FFF2-40B4-BE49-F238E27FC236}">
                <a16:creationId xmlns:a16="http://schemas.microsoft.com/office/drawing/2014/main" id="{F872A074-3497-49D8-9A7A-270986EAB955}"/>
              </a:ext>
            </a:extLst>
          </p:cNvPr>
          <p:cNvPicPr>
            <a:picLocks noChangeAspect="1"/>
          </p:cNvPicPr>
          <p:nvPr/>
        </p:nvPicPr>
        <p:blipFill>
          <a:blip r:embed="rId2"/>
          <a:stretch>
            <a:fillRect/>
          </a:stretch>
        </p:blipFill>
        <p:spPr>
          <a:xfrm>
            <a:off x="7895272" y="2071687"/>
            <a:ext cx="3228975" cy="42386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0111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8A8EAB-11EF-46B9-ABF2-D54956ADA0AF}"/>
              </a:ext>
            </a:extLst>
          </p:cNvPr>
          <p:cNvSpPr>
            <a:spLocks noGrp="1"/>
          </p:cNvSpPr>
          <p:nvPr>
            <p:ph idx="1"/>
          </p:nvPr>
        </p:nvSpPr>
        <p:spPr>
          <a:xfrm>
            <a:off x="838200" y="3677921"/>
            <a:ext cx="10662920" cy="2814954"/>
          </a:xfrm>
        </p:spPr>
        <p:txBody>
          <a:bodyPr>
            <a:normAutofit/>
          </a:bodyPr>
          <a:lstStyle/>
          <a:p>
            <a:pPr marL="0" indent="0" algn="just">
              <a:buNone/>
            </a:pPr>
            <a:r>
              <a:rPr lang="it-IT" sz="2400" b="1" dirty="0"/>
              <a:t>Il turco </a:t>
            </a:r>
            <a:r>
              <a:rPr lang="it-IT" sz="2400" dirty="0"/>
              <a:t>è una macchina che gioca a scacchi creata nel 1769 dal Barone Wolfgang Von </a:t>
            </a:r>
            <a:r>
              <a:rPr lang="it-IT" sz="2400" dirty="0" err="1"/>
              <a:t>Kempelen</a:t>
            </a:r>
            <a:r>
              <a:rPr lang="it-IT" sz="2400" b="1" dirty="0"/>
              <a:t>. </a:t>
            </a:r>
            <a:r>
              <a:rPr lang="it-IT" sz="2400" dirty="0"/>
              <a:t>La macchina che gioca a scacchi venne creata con sei mesi di lavoro, e presentata alla corte della imperatrice austriaca Maria Teresa, a Vienna, nel 1770, ed è il primo e il più celebre automa scacchistico.</a:t>
            </a:r>
          </a:p>
          <a:p>
            <a:pPr marL="0" indent="0" algn="just">
              <a:buNone/>
            </a:pPr>
            <a:r>
              <a:rPr lang="it-IT" sz="2400" dirty="0"/>
              <a:t>La macchina era composta da una grossa scatola piena di ingranaggi, sopra la quale stava una scacchiera ed un uomo vestito alla turca, con un turbante (da qui le venne dato il nome “il Turco”).</a:t>
            </a:r>
          </a:p>
        </p:txBody>
      </p:sp>
      <p:pic>
        <p:nvPicPr>
          <p:cNvPr id="5" name="Immagine 4">
            <a:extLst>
              <a:ext uri="{FF2B5EF4-FFF2-40B4-BE49-F238E27FC236}">
                <a16:creationId xmlns:a16="http://schemas.microsoft.com/office/drawing/2014/main" id="{FA33D396-7753-4C5A-AB67-38085AF9DB3A}"/>
              </a:ext>
            </a:extLst>
          </p:cNvPr>
          <p:cNvPicPr>
            <a:picLocks noChangeAspect="1"/>
          </p:cNvPicPr>
          <p:nvPr/>
        </p:nvPicPr>
        <p:blipFill>
          <a:blip r:embed="rId2"/>
          <a:stretch>
            <a:fillRect/>
          </a:stretch>
        </p:blipFill>
        <p:spPr>
          <a:xfrm>
            <a:off x="3240455" y="227683"/>
            <a:ext cx="5858409" cy="32013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9517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7A6E84C-452A-4A64-AD6F-F5C69822D8A5}"/>
              </a:ext>
            </a:extLst>
          </p:cNvPr>
          <p:cNvSpPr>
            <a:spLocks noGrp="1"/>
          </p:cNvSpPr>
          <p:nvPr>
            <p:ph idx="1"/>
          </p:nvPr>
        </p:nvSpPr>
        <p:spPr>
          <a:xfrm>
            <a:off x="838200" y="325120"/>
            <a:ext cx="10515600" cy="5851843"/>
          </a:xfrm>
        </p:spPr>
        <p:txBody>
          <a:bodyPr>
            <a:normAutofit/>
          </a:bodyPr>
          <a:lstStyle/>
          <a:p>
            <a:pPr marL="0" indent="0" algn="just">
              <a:buNone/>
            </a:pPr>
            <a:r>
              <a:rPr lang="it-IT" sz="2400" dirty="0"/>
              <a:t>Von </a:t>
            </a:r>
            <a:r>
              <a:rPr lang="it-IT" sz="2400" dirty="0" err="1"/>
              <a:t>Kempelen</a:t>
            </a:r>
            <a:r>
              <a:rPr lang="it-IT" sz="2400" dirty="0"/>
              <a:t> affermava che non vi era trucco, e le mosse venivano escogitate dalla macchina, e così poteva apparire agli spettatori.</a:t>
            </a:r>
          </a:p>
          <a:p>
            <a:pPr marL="0" indent="0" algn="just">
              <a:buNone/>
            </a:pPr>
            <a:r>
              <a:rPr lang="it-IT" sz="2400" dirty="0"/>
              <a:t>Infatti alcuni sportelli consentivano di vedere l’interno della macchina prima di far cominciare la partita, e naturalmente non vi si vedeva traccia umana.</a:t>
            </a:r>
          </a:p>
          <a:p>
            <a:pPr marL="0" indent="0" algn="just">
              <a:buNone/>
            </a:pPr>
            <a:r>
              <a:rPr lang="it-IT" sz="2400" dirty="0"/>
              <a:t>In realtà, gli ingranaggi prendevano solo una parte dello spazio interno reale, lasciando il posto per una persona di bassa statura.</a:t>
            </a:r>
          </a:p>
          <a:p>
            <a:pPr marL="0" indent="0" algn="just">
              <a:buNone/>
            </a:pPr>
            <a:r>
              <a:rPr lang="it-IT" sz="2400" dirty="0"/>
              <a:t>Gli sportelli dimostrativi venivano aperti uno alla volta, dando modo alla persona all’interno di spostarsi all’interno della cassa per non farsi vedere.</a:t>
            </a:r>
          </a:p>
          <a:p>
            <a:pPr marL="0" indent="0">
              <a:buNone/>
            </a:pPr>
            <a:endParaRPr lang="it-IT" dirty="0"/>
          </a:p>
        </p:txBody>
      </p:sp>
      <p:pic>
        <p:nvPicPr>
          <p:cNvPr id="5" name="Immagine 4">
            <a:extLst>
              <a:ext uri="{FF2B5EF4-FFF2-40B4-BE49-F238E27FC236}">
                <a16:creationId xmlns:a16="http://schemas.microsoft.com/office/drawing/2014/main" id="{36B265FB-2731-404E-85E3-CD51974B102F}"/>
              </a:ext>
            </a:extLst>
          </p:cNvPr>
          <p:cNvPicPr>
            <a:picLocks noChangeAspect="1"/>
          </p:cNvPicPr>
          <p:nvPr/>
        </p:nvPicPr>
        <p:blipFill>
          <a:blip r:embed="rId2"/>
          <a:stretch>
            <a:fillRect/>
          </a:stretch>
        </p:blipFill>
        <p:spPr>
          <a:xfrm>
            <a:off x="838200" y="3429000"/>
            <a:ext cx="4267200" cy="3238500"/>
          </a:xfrm>
          <a:prstGeom prst="rect">
            <a:avLst/>
          </a:prstGeom>
        </p:spPr>
      </p:pic>
      <p:pic>
        <p:nvPicPr>
          <p:cNvPr id="7" name="Immagine 6">
            <a:extLst>
              <a:ext uri="{FF2B5EF4-FFF2-40B4-BE49-F238E27FC236}">
                <a16:creationId xmlns:a16="http://schemas.microsoft.com/office/drawing/2014/main" id="{8EF2466E-9F92-4648-AC4B-AC9D9F52159C}"/>
              </a:ext>
            </a:extLst>
          </p:cNvPr>
          <p:cNvPicPr>
            <a:picLocks noChangeAspect="1"/>
          </p:cNvPicPr>
          <p:nvPr/>
        </p:nvPicPr>
        <p:blipFill>
          <a:blip r:embed="rId3"/>
          <a:stretch>
            <a:fillRect/>
          </a:stretch>
        </p:blipFill>
        <p:spPr>
          <a:xfrm>
            <a:off x="7086600" y="3429000"/>
            <a:ext cx="4267200" cy="3286125"/>
          </a:xfrm>
          <a:prstGeom prst="rect">
            <a:avLst/>
          </a:prstGeom>
        </p:spPr>
      </p:pic>
    </p:spTree>
    <p:extLst>
      <p:ext uri="{BB962C8B-B14F-4D97-AF65-F5344CB8AC3E}">
        <p14:creationId xmlns:p14="http://schemas.microsoft.com/office/powerpoint/2010/main" val="38964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442208A-A063-4A8C-85AA-FB3EDB694059}"/>
              </a:ext>
            </a:extLst>
          </p:cNvPr>
          <p:cNvSpPr>
            <a:spLocks noGrp="1"/>
          </p:cNvSpPr>
          <p:nvPr>
            <p:ph idx="1"/>
          </p:nvPr>
        </p:nvSpPr>
        <p:spPr>
          <a:xfrm>
            <a:off x="838200" y="660400"/>
            <a:ext cx="5135880" cy="5821680"/>
          </a:xfrm>
        </p:spPr>
        <p:txBody>
          <a:bodyPr/>
          <a:lstStyle/>
          <a:p>
            <a:pPr marL="0" indent="0" algn="just">
              <a:buNone/>
            </a:pPr>
            <a:r>
              <a:rPr lang="it-IT" sz="2400" dirty="0"/>
              <a:t>Il giocatore all’interno della macchina vedeva le mosse dell’avversario di turno grazie a dei magneti, le riportava su di una piccola scacchiera e poi comandava le braccia del manichino per fare la mossa.</a:t>
            </a:r>
          </a:p>
          <a:p>
            <a:pPr marL="0" indent="0" algn="just">
              <a:buNone/>
            </a:pPr>
            <a:r>
              <a:rPr lang="it-IT" sz="2400" dirty="0"/>
              <a:t>Per vedere utilizzava una candela, il cui fumo usciva dal turbante, e si mischiava al fumo dei candelabri che venivano messi vicino alla macchina.</a:t>
            </a:r>
          </a:p>
          <a:p>
            <a:pPr marL="0" indent="0" algn="just">
              <a:buNone/>
            </a:pPr>
            <a:r>
              <a:rPr lang="it-IT" sz="2400" dirty="0"/>
              <a:t>Il Turco venne ispezionato più volte senza scoprire l’inghippo, e in quegli anni fece una trionfale </a:t>
            </a:r>
            <a:r>
              <a:rPr lang="it-IT" sz="2400" dirty="0" err="1"/>
              <a:t>tournèe</a:t>
            </a:r>
            <a:r>
              <a:rPr lang="it-IT" sz="2400" dirty="0"/>
              <a:t> in Europa, esibendosi anche a Parigi e Londra.</a:t>
            </a:r>
          </a:p>
          <a:p>
            <a:endParaRPr lang="it-IT" dirty="0"/>
          </a:p>
        </p:txBody>
      </p:sp>
      <p:pic>
        <p:nvPicPr>
          <p:cNvPr id="5" name="Immagine 4">
            <a:extLst>
              <a:ext uri="{FF2B5EF4-FFF2-40B4-BE49-F238E27FC236}">
                <a16:creationId xmlns:a16="http://schemas.microsoft.com/office/drawing/2014/main" id="{BFAF630A-4236-4C21-BDC7-6411FF21CC09}"/>
              </a:ext>
            </a:extLst>
          </p:cNvPr>
          <p:cNvPicPr>
            <a:picLocks noChangeAspect="1"/>
          </p:cNvPicPr>
          <p:nvPr/>
        </p:nvPicPr>
        <p:blipFill>
          <a:blip r:embed="rId2"/>
          <a:stretch>
            <a:fillRect/>
          </a:stretch>
        </p:blipFill>
        <p:spPr>
          <a:xfrm>
            <a:off x="6096000" y="1042182"/>
            <a:ext cx="5870893" cy="4590437"/>
          </a:xfrm>
          <a:prstGeom prst="rect">
            <a:avLst/>
          </a:prstGeom>
        </p:spPr>
      </p:pic>
    </p:spTree>
    <p:extLst>
      <p:ext uri="{BB962C8B-B14F-4D97-AF65-F5344CB8AC3E}">
        <p14:creationId xmlns:p14="http://schemas.microsoft.com/office/powerpoint/2010/main" val="138068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299CEF-E9B4-4857-9BEB-0631DB77D414}"/>
              </a:ext>
            </a:extLst>
          </p:cNvPr>
          <p:cNvSpPr>
            <a:spLocks noGrp="1"/>
          </p:cNvSpPr>
          <p:nvPr>
            <p:ph idx="1"/>
          </p:nvPr>
        </p:nvSpPr>
        <p:spPr>
          <a:xfrm>
            <a:off x="838200" y="508000"/>
            <a:ext cx="10515600" cy="5668963"/>
          </a:xfrm>
        </p:spPr>
        <p:txBody>
          <a:bodyPr/>
          <a:lstStyle/>
          <a:p>
            <a:pPr marL="0" indent="0" algn="just">
              <a:buNone/>
            </a:pPr>
            <a:r>
              <a:rPr lang="it-IT" dirty="0"/>
              <a:t>Oggi la situazione si è esattamente capovolta: sono gli umani che si fanno aiutare dagli automi. Per «automi» nel gioco degli scacchi si intendono oggi software estremamente sofisticati.</a:t>
            </a:r>
          </a:p>
          <a:p>
            <a:pPr marL="0" indent="0" algn="just">
              <a:buNone/>
            </a:pPr>
            <a:r>
              <a:rPr lang="it-IT" dirty="0"/>
              <a:t>La storia dei software scacchistici è estremamente interessante, perché si intreccia con quella branca dell’informatica che si chiama </a:t>
            </a:r>
            <a:r>
              <a:rPr lang="it-IT" b="1" dirty="0"/>
              <a:t>intelligenza artificiale</a:t>
            </a:r>
            <a:r>
              <a:rPr lang="it-IT" dirty="0"/>
              <a:t>.</a:t>
            </a:r>
          </a:p>
          <a:p>
            <a:pPr marL="0" indent="0" algn="just">
              <a:buNone/>
            </a:pPr>
            <a:r>
              <a:rPr lang="it-IT" dirty="0"/>
              <a:t>La storia inizia nel 1949, quando </a:t>
            </a:r>
            <a:r>
              <a:rPr lang="it-IT" b="1" dirty="0"/>
              <a:t>Claude Shannon </a:t>
            </a:r>
            <a:r>
              <a:rPr lang="it-IT" dirty="0"/>
              <a:t>(1916-2001) presentò un documento intitolato “</a:t>
            </a:r>
            <a:r>
              <a:rPr lang="it-IT" i="1" dirty="0"/>
              <a:t>Programming a Digital Computer for Playing </a:t>
            </a:r>
            <a:r>
              <a:rPr lang="it-IT" i="1" dirty="0" err="1"/>
              <a:t>Chess</a:t>
            </a:r>
            <a:r>
              <a:rPr lang="it-IT" dirty="0"/>
              <a:t>” che descriveva come un programma per computer avrebbe potuto giocare a scacchi basandosi sulla posizione dei pezzi e la selezione delle mosse. Questo fu il primo articolo a trattare il tema del gioco degli scacchi al computer.</a:t>
            </a:r>
          </a:p>
          <a:p>
            <a:pPr marL="0" indent="0">
              <a:buNone/>
            </a:pPr>
            <a:endParaRPr lang="it-IT" dirty="0"/>
          </a:p>
        </p:txBody>
      </p:sp>
    </p:spTree>
    <p:extLst>
      <p:ext uri="{BB962C8B-B14F-4D97-AF65-F5344CB8AC3E}">
        <p14:creationId xmlns:p14="http://schemas.microsoft.com/office/powerpoint/2010/main" val="229168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5EED2D6-9E39-4A95-931A-8D225762C715}"/>
              </a:ext>
            </a:extLst>
          </p:cNvPr>
          <p:cNvPicPr>
            <a:picLocks noChangeAspect="1"/>
          </p:cNvPicPr>
          <p:nvPr/>
        </p:nvPicPr>
        <p:blipFill>
          <a:blip r:embed="rId2"/>
          <a:stretch>
            <a:fillRect/>
          </a:stretch>
        </p:blipFill>
        <p:spPr>
          <a:xfrm>
            <a:off x="6918960" y="568960"/>
            <a:ext cx="4954279" cy="4155746"/>
          </a:xfrm>
          <a:prstGeom prst="rect">
            <a:avLst/>
          </a:prstGeom>
          <a:effectLst>
            <a:outerShdw blurRad="50800" dist="38100" dir="2700000" algn="tl" rotWithShape="0">
              <a:prstClr val="black">
                <a:alpha val="40000"/>
              </a:prstClr>
            </a:outerShdw>
          </a:effectLst>
        </p:spPr>
      </p:pic>
      <p:sp>
        <p:nvSpPr>
          <p:cNvPr id="3" name="Segnaposto contenuto 2">
            <a:extLst>
              <a:ext uri="{FF2B5EF4-FFF2-40B4-BE49-F238E27FC236}">
                <a16:creationId xmlns:a16="http://schemas.microsoft.com/office/drawing/2014/main" id="{2633F971-A099-487C-B157-E2D576B8D0D6}"/>
              </a:ext>
            </a:extLst>
          </p:cNvPr>
          <p:cNvSpPr>
            <a:spLocks noGrp="1"/>
          </p:cNvSpPr>
          <p:nvPr>
            <p:ph idx="1"/>
          </p:nvPr>
        </p:nvSpPr>
        <p:spPr>
          <a:xfrm>
            <a:off x="838200" y="568960"/>
            <a:ext cx="5969000" cy="5984239"/>
          </a:xfrm>
        </p:spPr>
        <p:txBody>
          <a:bodyPr>
            <a:normAutofit/>
          </a:bodyPr>
          <a:lstStyle/>
          <a:p>
            <a:pPr marL="0" indent="0" algn="just">
              <a:buNone/>
            </a:pPr>
            <a:r>
              <a:rPr lang="it-IT" dirty="0"/>
              <a:t>Nel 1950 </a:t>
            </a:r>
            <a:r>
              <a:rPr lang="it-IT" b="1" dirty="0"/>
              <a:t>Alan Turing </a:t>
            </a:r>
            <a:r>
              <a:rPr lang="it-IT" dirty="0"/>
              <a:t>(1912-1954) scrisse il primo programma di scacchi. Nello stesso anno egli propose il “</a:t>
            </a:r>
            <a:r>
              <a:rPr lang="it-IT" i="1" dirty="0"/>
              <a:t>Test di Turing</a:t>
            </a:r>
            <a:r>
              <a:rPr lang="it-IT" dirty="0"/>
              <a:t>” in cui sosteneva che in futuro prossimo, dei computer adeguatamente programmati (anche per giocare a scacchi) sarebbero stati in grado di acquisire abilità da rivaleggiare con l’intelligenza umana, tanto che un umano che non avesse di fronte a se l’avversario durante un gioco che richiede particolare abilità come quello degli scacchi, non sarebbe stato in grado di distinguere se stesse sfidando un altro essere umano o un computer.</a:t>
            </a:r>
          </a:p>
        </p:txBody>
      </p:sp>
    </p:spTree>
    <p:extLst>
      <p:ext uri="{BB962C8B-B14F-4D97-AF65-F5344CB8AC3E}">
        <p14:creationId xmlns:p14="http://schemas.microsoft.com/office/powerpoint/2010/main" val="108793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C45C5-57CA-43E0-8FC1-D0436057C76B}"/>
              </a:ext>
            </a:extLst>
          </p:cNvPr>
          <p:cNvSpPr>
            <a:spLocks noGrp="1"/>
          </p:cNvSpPr>
          <p:nvPr>
            <p:ph type="title"/>
          </p:nvPr>
        </p:nvSpPr>
        <p:spPr/>
        <p:txBody>
          <a:bodyPr/>
          <a:lstStyle/>
          <a:p>
            <a:r>
              <a:rPr lang="it-IT" dirty="0">
                <a:solidFill>
                  <a:srgbClr val="FF0000"/>
                </a:solidFill>
              </a:rPr>
              <a:t>1996…Un anno importante!</a:t>
            </a:r>
          </a:p>
        </p:txBody>
      </p:sp>
      <p:sp>
        <p:nvSpPr>
          <p:cNvPr id="3" name="Segnaposto contenuto 2">
            <a:extLst>
              <a:ext uri="{FF2B5EF4-FFF2-40B4-BE49-F238E27FC236}">
                <a16:creationId xmlns:a16="http://schemas.microsoft.com/office/drawing/2014/main" id="{4B633D45-3A19-4517-A4FD-AB8B0C31EEB7}"/>
              </a:ext>
            </a:extLst>
          </p:cNvPr>
          <p:cNvSpPr>
            <a:spLocks noGrp="1"/>
          </p:cNvSpPr>
          <p:nvPr>
            <p:ph idx="1"/>
          </p:nvPr>
        </p:nvSpPr>
        <p:spPr/>
        <p:txBody>
          <a:bodyPr/>
          <a:lstStyle/>
          <a:p>
            <a:pPr marL="0" indent="0" algn="just">
              <a:buNone/>
            </a:pPr>
            <a:r>
              <a:rPr lang="it-IT" b="1" dirty="0"/>
              <a:t>IBM Deep Blue </a:t>
            </a:r>
            <a:r>
              <a:rPr lang="it-IT" dirty="0"/>
              <a:t>vince contro il campione del mondo in carica </a:t>
            </a:r>
            <a:r>
              <a:rPr lang="it-IT" b="1" dirty="0" err="1"/>
              <a:t>Garry</a:t>
            </a:r>
            <a:r>
              <a:rPr lang="it-IT" b="1" dirty="0"/>
              <a:t> Kasparov</a:t>
            </a:r>
            <a:r>
              <a:rPr lang="it-IT" dirty="0"/>
              <a:t>, imponendosi nella sfida uomo vs computer più famosa della storia.</a:t>
            </a:r>
          </a:p>
          <a:p>
            <a:pPr marL="0" indent="0">
              <a:buNone/>
            </a:pPr>
            <a:endParaRPr lang="it-IT" dirty="0"/>
          </a:p>
        </p:txBody>
      </p:sp>
      <p:pic>
        <p:nvPicPr>
          <p:cNvPr id="5" name="Immagine 4">
            <a:extLst>
              <a:ext uri="{FF2B5EF4-FFF2-40B4-BE49-F238E27FC236}">
                <a16:creationId xmlns:a16="http://schemas.microsoft.com/office/drawing/2014/main" id="{0F891C0E-B8B3-4C85-BB77-75E0AA693AAD}"/>
              </a:ext>
            </a:extLst>
          </p:cNvPr>
          <p:cNvPicPr>
            <a:picLocks noChangeAspect="1"/>
          </p:cNvPicPr>
          <p:nvPr/>
        </p:nvPicPr>
        <p:blipFill>
          <a:blip r:embed="rId2"/>
          <a:stretch>
            <a:fillRect/>
          </a:stretch>
        </p:blipFill>
        <p:spPr>
          <a:xfrm>
            <a:off x="838200" y="3224390"/>
            <a:ext cx="5895658" cy="3262165"/>
          </a:xfrm>
          <a:prstGeom prst="rect">
            <a:avLst/>
          </a:prstGeom>
        </p:spPr>
      </p:pic>
      <p:pic>
        <p:nvPicPr>
          <p:cNvPr id="7" name="Immagine 6">
            <a:extLst>
              <a:ext uri="{FF2B5EF4-FFF2-40B4-BE49-F238E27FC236}">
                <a16:creationId xmlns:a16="http://schemas.microsoft.com/office/drawing/2014/main" id="{1E560324-F53B-4A1C-B97F-89A9E6159103}"/>
              </a:ext>
            </a:extLst>
          </p:cNvPr>
          <p:cNvPicPr>
            <a:picLocks noChangeAspect="1"/>
          </p:cNvPicPr>
          <p:nvPr/>
        </p:nvPicPr>
        <p:blipFill>
          <a:blip r:embed="rId3"/>
          <a:stretch>
            <a:fillRect/>
          </a:stretch>
        </p:blipFill>
        <p:spPr>
          <a:xfrm>
            <a:off x="7458189" y="2669002"/>
            <a:ext cx="2894851" cy="3817553"/>
          </a:xfrm>
          <a:prstGeom prst="rect">
            <a:avLst/>
          </a:prstGeom>
        </p:spPr>
      </p:pic>
    </p:spTree>
    <p:extLst>
      <p:ext uri="{BB962C8B-B14F-4D97-AF65-F5344CB8AC3E}">
        <p14:creationId xmlns:p14="http://schemas.microsoft.com/office/powerpoint/2010/main" val="222231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17EB7-D928-4633-9586-171F2B679B82}"/>
              </a:ext>
            </a:extLst>
          </p:cNvPr>
          <p:cNvSpPr>
            <a:spLocks noGrp="1"/>
          </p:cNvSpPr>
          <p:nvPr>
            <p:ph type="title"/>
          </p:nvPr>
        </p:nvSpPr>
        <p:spPr/>
        <p:txBody>
          <a:bodyPr/>
          <a:lstStyle/>
          <a:p>
            <a:r>
              <a:rPr lang="it-IT" dirty="0">
                <a:solidFill>
                  <a:srgbClr val="FF0000"/>
                </a:solidFill>
              </a:rPr>
              <a:t>Storia del match Kasparov vs IBM deep blue</a:t>
            </a:r>
          </a:p>
        </p:txBody>
      </p:sp>
      <p:sp>
        <p:nvSpPr>
          <p:cNvPr id="3" name="Segnaposto contenuto 2">
            <a:extLst>
              <a:ext uri="{FF2B5EF4-FFF2-40B4-BE49-F238E27FC236}">
                <a16:creationId xmlns:a16="http://schemas.microsoft.com/office/drawing/2014/main" id="{208F0E19-6E67-4776-92DA-681BA9272A31}"/>
              </a:ext>
            </a:extLst>
          </p:cNvPr>
          <p:cNvSpPr>
            <a:spLocks noGrp="1"/>
          </p:cNvSpPr>
          <p:nvPr>
            <p:ph idx="1"/>
          </p:nvPr>
        </p:nvSpPr>
        <p:spPr/>
        <p:txBody>
          <a:bodyPr/>
          <a:lstStyle/>
          <a:p>
            <a:pPr marL="0" indent="0" algn="just">
              <a:buNone/>
            </a:pPr>
            <a:r>
              <a:rPr lang="it-IT" dirty="0"/>
              <a:t>Il russo </a:t>
            </a:r>
            <a:r>
              <a:rPr lang="it-IT" dirty="0" err="1"/>
              <a:t>Garry</a:t>
            </a:r>
            <a:r>
              <a:rPr lang="it-IT" dirty="0"/>
              <a:t> Kasparov era campione del mondo in carica.</a:t>
            </a:r>
          </a:p>
          <a:p>
            <a:pPr marL="0" indent="0" algn="just">
              <a:buNone/>
            </a:pPr>
            <a:r>
              <a:rPr lang="it-IT" dirty="0"/>
              <a:t>La forza di Deep Blue derivava principalmente dalla sua straordinaria potenza computazionale. Infatti era costituito da un computer a parallelismo massivo basato su RS/6000, supportato da 480 processori specifici progettati per il gioco degli scacchi. L'algoritmo per il gioco degli scacchi era scritto in linguaggio C; era capace di calcolare 200 milioni di posizioni al secondo.</a:t>
            </a:r>
          </a:p>
        </p:txBody>
      </p:sp>
    </p:spTree>
    <p:extLst>
      <p:ext uri="{BB962C8B-B14F-4D97-AF65-F5344CB8AC3E}">
        <p14:creationId xmlns:p14="http://schemas.microsoft.com/office/powerpoint/2010/main" val="251776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4061BCB-E9A8-4867-9021-125C2C6EB5F1}"/>
              </a:ext>
            </a:extLst>
          </p:cNvPr>
          <p:cNvSpPr>
            <a:spLocks noGrp="1"/>
          </p:cNvSpPr>
          <p:nvPr>
            <p:ph idx="1"/>
          </p:nvPr>
        </p:nvSpPr>
        <p:spPr>
          <a:xfrm>
            <a:off x="767080" y="504824"/>
            <a:ext cx="10967720" cy="5967095"/>
          </a:xfrm>
        </p:spPr>
        <p:txBody>
          <a:bodyPr>
            <a:normAutofit lnSpcReduction="10000"/>
          </a:bodyPr>
          <a:lstStyle/>
          <a:p>
            <a:pPr marL="0" indent="0" algn="just">
              <a:buNone/>
            </a:pPr>
            <a:r>
              <a:rPr lang="it-IT" sz="2400" dirty="0"/>
              <a:t>Deep Blue vinse la prima partita del torneo.</a:t>
            </a:r>
          </a:p>
          <a:p>
            <a:pPr marL="0" indent="0" algn="just">
              <a:buNone/>
            </a:pPr>
            <a:r>
              <a:rPr lang="it-IT" sz="2400" dirty="0"/>
              <a:t>Dopo il match perso, Kasparov disse che alcune volte gli era parso di notare nelle mosse della macchina intelligenza e creatività così profonde da non riuscire a comprenderle. Avanzò anche il sospetto che la macchina avesse avuto un "aiuto" umano durante la partita, sospetto che ritornò più volte, sia quando si seppe che la macchina non era posta nella stanza nella quale si disputava la partita ma ad alcuni chilometri di distanza e che quindi i dati venivano inviati da terzi, sia per il fatto che al campione russo non furono mai forniti i tabulati sull'attività del computer, che lui aveva richiesto secondo gli accordi della sfida. </a:t>
            </a:r>
          </a:p>
          <a:p>
            <a:pPr marL="0" indent="0" algn="just">
              <a:buNone/>
            </a:pPr>
            <a:r>
              <a:rPr lang="it-IT" sz="2400" dirty="0"/>
              <a:t>Il campione russo chiese la rivincita, ma l'IBM rifiutò e ritirò Deep Blue. In parte egli aveva visto giusto: le regole permettevano ai creatori di modificare il programma tra una sfida e l'altra. Il codice fu modificato tra le partite per capire meglio lo stile di gioco di Kasparov, permettendogli di evitare una trappola nelle mosse finali nella quale l’IA cadde per due volte.</a:t>
            </a:r>
          </a:p>
          <a:p>
            <a:pPr marL="0" indent="0" algn="just">
              <a:buNone/>
            </a:pPr>
            <a:r>
              <a:rPr lang="it-IT" sz="2400" dirty="0"/>
              <a:t>Il torneo fu comunque vinto da Kasparov per 4-2.</a:t>
            </a:r>
          </a:p>
          <a:p>
            <a:pPr marL="0" indent="0" algn="just">
              <a:buNone/>
            </a:pPr>
            <a:r>
              <a:rPr lang="it-IT" sz="2400" dirty="0"/>
              <a:t>Deep Blue fu poi profondamente aggiornato e nel maggio 1997 giocò nuovamente contro Kasparov, aggiudicandosi il torneo per 3.5-2.5.</a:t>
            </a:r>
          </a:p>
          <a:p>
            <a:pPr marL="0" indent="0">
              <a:buNone/>
            </a:pPr>
            <a:endParaRPr lang="it-IT" sz="2400" dirty="0"/>
          </a:p>
          <a:p>
            <a:pPr marL="0" indent="0">
              <a:buNone/>
            </a:pPr>
            <a:endParaRPr lang="it-IT" dirty="0"/>
          </a:p>
          <a:p>
            <a:pPr marL="0" indent="0">
              <a:buNone/>
            </a:pPr>
            <a:endParaRPr lang="it-IT" dirty="0"/>
          </a:p>
        </p:txBody>
      </p:sp>
    </p:spTree>
    <p:extLst>
      <p:ext uri="{BB962C8B-B14F-4D97-AF65-F5344CB8AC3E}">
        <p14:creationId xmlns:p14="http://schemas.microsoft.com/office/powerpoint/2010/main" val="81320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BE90E-3EE3-422C-997F-F7EA920AC3DB}"/>
              </a:ext>
            </a:extLst>
          </p:cNvPr>
          <p:cNvSpPr>
            <a:spLocks noGrp="1"/>
          </p:cNvSpPr>
          <p:nvPr>
            <p:ph type="title"/>
          </p:nvPr>
        </p:nvSpPr>
        <p:spPr/>
        <p:txBody>
          <a:bodyPr/>
          <a:lstStyle/>
          <a:p>
            <a:r>
              <a:rPr lang="it-IT" dirty="0">
                <a:solidFill>
                  <a:srgbClr val="FF0000"/>
                </a:solidFill>
              </a:rPr>
              <a:t>L’evoluzione dei software scacchistici</a:t>
            </a:r>
          </a:p>
        </p:txBody>
      </p:sp>
      <p:sp>
        <p:nvSpPr>
          <p:cNvPr id="3" name="Segnaposto contenuto 2">
            <a:extLst>
              <a:ext uri="{FF2B5EF4-FFF2-40B4-BE49-F238E27FC236}">
                <a16:creationId xmlns:a16="http://schemas.microsoft.com/office/drawing/2014/main" id="{A3676DBB-50DA-4CC7-9278-95208C7487E0}"/>
              </a:ext>
            </a:extLst>
          </p:cNvPr>
          <p:cNvSpPr>
            <a:spLocks noGrp="1"/>
          </p:cNvSpPr>
          <p:nvPr>
            <p:ph idx="1"/>
          </p:nvPr>
        </p:nvSpPr>
        <p:spPr/>
        <p:txBody>
          <a:bodyPr/>
          <a:lstStyle/>
          <a:p>
            <a:pPr marL="0" indent="0" algn="just">
              <a:buNone/>
            </a:pPr>
            <a:r>
              <a:rPr lang="it-IT" dirty="0"/>
              <a:t>Il software usato su Deep Blue è un classico esempio di «</a:t>
            </a:r>
            <a:r>
              <a:rPr lang="it-IT" i="1" dirty="0"/>
              <a:t>forza bruta</a:t>
            </a:r>
            <a:r>
              <a:rPr lang="it-IT" dirty="0"/>
              <a:t>» in informatica. Questo significa che il programma prende in considerazione una quantità enorme di dati, prendendo decisioni rapidissime grazie a processori molto veloci.</a:t>
            </a:r>
          </a:p>
          <a:p>
            <a:pPr marL="0" indent="0" algn="just">
              <a:buNone/>
            </a:pPr>
            <a:r>
              <a:rPr lang="it-IT" dirty="0"/>
              <a:t>La nuova frontiera dei software scacchistici è rappresentata da programmi che </a:t>
            </a:r>
            <a:r>
              <a:rPr lang="it-IT" dirty="0" err="1"/>
              <a:t>autoapprendono</a:t>
            </a:r>
            <a:r>
              <a:rPr lang="it-IT" dirty="0"/>
              <a:t>, come ad esempio </a:t>
            </a:r>
            <a:r>
              <a:rPr lang="it-IT" b="1" dirty="0" err="1"/>
              <a:t>AlphaZero</a:t>
            </a:r>
            <a:r>
              <a:rPr lang="it-IT" dirty="0"/>
              <a:t> (2017). Sono veri e propri programmi di IA che, per imparare, non hanno più bisogno dell’uomo.</a:t>
            </a:r>
          </a:p>
        </p:txBody>
      </p:sp>
    </p:spTree>
    <p:extLst>
      <p:ext uri="{BB962C8B-B14F-4D97-AF65-F5344CB8AC3E}">
        <p14:creationId xmlns:p14="http://schemas.microsoft.com/office/powerpoint/2010/main" val="111167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6DBF754-B458-44C5-B4C6-2B9F5ABAFA34}"/>
              </a:ext>
            </a:extLst>
          </p:cNvPr>
          <p:cNvSpPr>
            <a:spLocks noGrp="1"/>
          </p:cNvSpPr>
          <p:nvPr>
            <p:ph idx="1"/>
          </p:nvPr>
        </p:nvSpPr>
        <p:spPr>
          <a:xfrm>
            <a:off x="838200" y="371475"/>
            <a:ext cx="10515600" cy="6267450"/>
          </a:xfrm>
        </p:spPr>
        <p:txBody>
          <a:bodyPr>
            <a:normAutofit fontScale="92500" lnSpcReduction="20000"/>
          </a:bodyPr>
          <a:lstStyle/>
          <a:p>
            <a:pPr marL="0" indent="0">
              <a:buNone/>
            </a:pPr>
            <a:r>
              <a:rPr lang="it-IT" dirty="0"/>
              <a:t>Da «</a:t>
            </a:r>
            <a:r>
              <a:rPr lang="it-IT" b="1" dirty="0"/>
              <a:t>Linee guida per l’insegnamento dell’educazione civica</a:t>
            </a:r>
            <a:r>
              <a:rPr lang="it-IT" dirty="0"/>
              <a:t>» MIUR</a:t>
            </a:r>
          </a:p>
          <a:p>
            <a:pPr marL="0" indent="0">
              <a:buNone/>
            </a:pPr>
            <a:r>
              <a:rPr lang="it-IT" sz="2800" dirty="0">
                <a:hlinkClick r:id="rId2"/>
              </a:rPr>
              <a:t>https://www.gazzettaufficiale.it/eli/id/2019/08/21/19G00105/sg</a:t>
            </a:r>
            <a:endParaRPr lang="it-IT" sz="2800" dirty="0"/>
          </a:p>
          <a:p>
            <a:pPr marL="0" indent="0">
              <a:buNone/>
            </a:pPr>
            <a:r>
              <a:rPr lang="it-IT" sz="2800" dirty="0"/>
              <a:t> (</a:t>
            </a:r>
            <a:r>
              <a:rPr lang="it-IT" sz="1800" b="1" dirty="0"/>
              <a:t>LEGGE 20 agosto 2019, n. 92 )</a:t>
            </a:r>
          </a:p>
          <a:p>
            <a:pPr marL="0" indent="0">
              <a:buNone/>
            </a:pPr>
            <a:endParaRPr lang="it-IT" dirty="0"/>
          </a:p>
          <a:p>
            <a:pPr marL="0" indent="0">
              <a:buNone/>
            </a:pPr>
            <a:endParaRPr lang="it-IT" dirty="0"/>
          </a:p>
          <a:p>
            <a:pPr marL="0" indent="0" algn="just">
              <a:buNone/>
            </a:pPr>
            <a:r>
              <a:rPr lang="it-IT" dirty="0"/>
              <a:t>3. CITTADINANZA DIGITALE</a:t>
            </a:r>
          </a:p>
          <a:p>
            <a:pPr marL="0" indent="0" algn="just">
              <a:buNone/>
            </a:pPr>
            <a:r>
              <a:rPr lang="it-IT" dirty="0"/>
              <a:t>[…]</a:t>
            </a:r>
          </a:p>
          <a:p>
            <a:pPr marL="0" indent="0" algn="just">
              <a:buNone/>
            </a:pPr>
            <a:r>
              <a:rPr lang="it-IT" dirty="0"/>
              <a:t>Per “</a:t>
            </a:r>
            <a:r>
              <a:rPr lang="it-IT" b="1" dirty="0"/>
              <a:t>Cittadinanza digitale</a:t>
            </a:r>
            <a:r>
              <a:rPr lang="it-IT" dirty="0"/>
              <a:t>” deve intendersi la </a:t>
            </a:r>
            <a:r>
              <a:rPr lang="it-IT" dirty="0">
                <a:solidFill>
                  <a:srgbClr val="FF0000"/>
                </a:solidFill>
              </a:rPr>
              <a:t>capacità di un individuo di avvalersi </a:t>
            </a:r>
            <a:r>
              <a:rPr lang="it-IT" u="sng" dirty="0">
                <a:solidFill>
                  <a:srgbClr val="FF0000"/>
                </a:solidFill>
              </a:rPr>
              <a:t>consapevolmente</a:t>
            </a:r>
            <a:r>
              <a:rPr lang="it-IT" dirty="0">
                <a:solidFill>
                  <a:srgbClr val="FF0000"/>
                </a:solidFill>
              </a:rPr>
              <a:t> e </a:t>
            </a:r>
            <a:r>
              <a:rPr lang="it-IT" u="sng" dirty="0">
                <a:solidFill>
                  <a:srgbClr val="FF0000"/>
                </a:solidFill>
              </a:rPr>
              <a:t>responsabilmente</a:t>
            </a:r>
            <a:r>
              <a:rPr lang="it-IT" dirty="0">
                <a:solidFill>
                  <a:srgbClr val="FF0000"/>
                </a:solidFill>
              </a:rPr>
              <a:t> dei mezzi di comunicazione virtuali</a:t>
            </a:r>
            <a:r>
              <a:rPr lang="it-IT" dirty="0"/>
              <a:t>.</a:t>
            </a:r>
          </a:p>
          <a:p>
            <a:pPr marL="0" indent="0" algn="just">
              <a:buNone/>
            </a:pPr>
            <a:r>
              <a:rPr lang="it-IT" dirty="0"/>
              <a:t>Sviluppare questa capacità a scuola, con studenti che sono già immersi nel web e che quotidianamente si imbattono nelle tematiche proposte, significa da una parte consentire l’acquisizione di informazioni e competenze utili a migliorare questo nuovo e così radicato modo di stare nel mondo, dall’altra mettere i giovani al corrente dei rischi e delle insidie che l’ambiente digitale comporta, considerando anche le conseguenze sul piano concreto.</a:t>
            </a:r>
          </a:p>
          <a:p>
            <a:pPr marL="0" indent="0" algn="just">
              <a:buNone/>
            </a:pPr>
            <a:r>
              <a:rPr lang="it-IT" dirty="0"/>
              <a:t>[…]</a:t>
            </a:r>
          </a:p>
        </p:txBody>
      </p:sp>
    </p:spTree>
    <p:extLst>
      <p:ext uri="{BB962C8B-B14F-4D97-AF65-F5344CB8AC3E}">
        <p14:creationId xmlns:p14="http://schemas.microsoft.com/office/powerpoint/2010/main" val="3086765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FCDACBF-52AB-43FA-BAD3-B3FEF1AC7B75}"/>
              </a:ext>
            </a:extLst>
          </p:cNvPr>
          <p:cNvSpPr>
            <a:spLocks noGrp="1"/>
          </p:cNvSpPr>
          <p:nvPr>
            <p:ph idx="1"/>
          </p:nvPr>
        </p:nvSpPr>
        <p:spPr>
          <a:xfrm>
            <a:off x="838200" y="436880"/>
            <a:ext cx="10515600" cy="5740083"/>
          </a:xfrm>
        </p:spPr>
        <p:txBody>
          <a:bodyPr/>
          <a:lstStyle/>
          <a:p>
            <a:pPr marL="0" indent="0" algn="just">
              <a:buNone/>
            </a:pPr>
            <a:r>
              <a:rPr lang="it-IT" b="1" dirty="0" err="1"/>
              <a:t>AlphaZero</a:t>
            </a:r>
            <a:r>
              <a:rPr lang="it-IT" dirty="0"/>
              <a:t> ha imparato autonomamente dopo aver giocato contro se stesso 700 mila partite.</a:t>
            </a:r>
          </a:p>
          <a:p>
            <a:pPr marL="0" indent="0" algn="just">
              <a:buNone/>
            </a:pPr>
            <a:r>
              <a:rPr lang="it-IT" dirty="0"/>
              <a:t>Dopo solo 4 ore di autoapprendimento il suo livello era quello di uno dei più famosi software scacchistici tradizionali: </a:t>
            </a:r>
            <a:r>
              <a:rPr lang="it-IT" dirty="0" err="1"/>
              <a:t>Stockfish</a:t>
            </a:r>
            <a:r>
              <a:rPr lang="it-IT" dirty="0"/>
              <a:t>.</a:t>
            </a:r>
          </a:p>
          <a:p>
            <a:pPr marL="0" indent="0" algn="just">
              <a:buNone/>
            </a:pPr>
            <a:r>
              <a:rPr lang="it-IT" dirty="0"/>
              <a:t>Terminato l’auto apprendimento è stato organizzato un torneo tra </a:t>
            </a:r>
            <a:r>
              <a:rPr lang="it-IT" dirty="0" err="1"/>
              <a:t>AlphaZero</a:t>
            </a:r>
            <a:r>
              <a:rPr lang="it-IT" dirty="0"/>
              <a:t> e </a:t>
            </a:r>
            <a:r>
              <a:rPr lang="it-IT" dirty="0" err="1"/>
              <a:t>Stockfish</a:t>
            </a:r>
            <a:r>
              <a:rPr lang="it-IT" dirty="0"/>
              <a:t>. Il risultato è stato 28 vittorie, 72 patte, 0 sconfitte a favore del primo.</a:t>
            </a:r>
          </a:p>
          <a:p>
            <a:pPr marL="0" indent="0" algn="just">
              <a:buNone/>
            </a:pPr>
            <a:r>
              <a:rPr lang="it-IT" dirty="0"/>
              <a:t>…eppure </a:t>
            </a:r>
            <a:r>
              <a:rPr lang="it-IT" dirty="0" err="1"/>
              <a:t>AlphaZero</a:t>
            </a:r>
            <a:r>
              <a:rPr lang="it-IT" dirty="0"/>
              <a:t> analizza «solamente» 80.000 posizioni al secondo, mentre </a:t>
            </a:r>
            <a:r>
              <a:rPr lang="it-IT" i="1" dirty="0" err="1"/>
              <a:t>Stockfish</a:t>
            </a:r>
            <a:r>
              <a:rPr lang="it-IT" dirty="0"/>
              <a:t> ne analizza 70 milioni al secondo !!!</a:t>
            </a:r>
          </a:p>
          <a:p>
            <a:pPr marL="0" indent="0" algn="just">
              <a:buNone/>
            </a:pPr>
            <a:r>
              <a:rPr lang="it-IT" dirty="0">
                <a:solidFill>
                  <a:srgbClr val="FF0000"/>
                </a:solidFill>
              </a:rPr>
              <a:t>La nuova frontiera non è più la sfida umano-macchina ma macchina-macchina.</a:t>
            </a:r>
          </a:p>
          <a:p>
            <a:pPr marL="0" indent="0">
              <a:buNone/>
            </a:pPr>
            <a:endParaRPr lang="it-IT" dirty="0"/>
          </a:p>
        </p:txBody>
      </p:sp>
    </p:spTree>
    <p:extLst>
      <p:ext uri="{BB962C8B-B14F-4D97-AF65-F5344CB8AC3E}">
        <p14:creationId xmlns:p14="http://schemas.microsoft.com/office/powerpoint/2010/main" val="127645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A767899-3D25-4A28-8A6B-78585D9A1108}"/>
              </a:ext>
            </a:extLst>
          </p:cNvPr>
          <p:cNvSpPr>
            <a:spLocks noGrp="1"/>
          </p:cNvSpPr>
          <p:nvPr>
            <p:ph idx="1"/>
          </p:nvPr>
        </p:nvSpPr>
        <p:spPr>
          <a:xfrm>
            <a:off x="838200" y="476250"/>
            <a:ext cx="10515600" cy="5700713"/>
          </a:xfrm>
        </p:spPr>
        <p:txBody>
          <a:bodyPr/>
          <a:lstStyle/>
          <a:p>
            <a:pPr marL="0" indent="0" algn="just">
              <a:buNone/>
            </a:pPr>
            <a:r>
              <a:rPr lang="it-IT" dirty="0"/>
              <a:t>Dati gli enormi progressi fatti dai software scacchistici e dalle nuove tecnologie, diventa «inevitabile» l’uso di queste come </a:t>
            </a:r>
            <a:r>
              <a:rPr lang="it-IT" dirty="0" err="1"/>
              <a:t>cheating</a:t>
            </a:r>
            <a:r>
              <a:rPr lang="it-IT" dirty="0"/>
              <a:t>.</a:t>
            </a:r>
          </a:p>
          <a:p>
            <a:pPr marL="0" indent="0">
              <a:buNone/>
            </a:pPr>
            <a:endParaRPr lang="it-IT" dirty="0"/>
          </a:p>
          <a:p>
            <a:pPr marL="0" indent="0">
              <a:buNone/>
            </a:pPr>
            <a:endParaRPr lang="it-IT" dirty="0"/>
          </a:p>
          <a:p>
            <a:pPr marL="0" indent="0">
              <a:buNone/>
            </a:pPr>
            <a:endParaRPr lang="it-IT" dirty="0"/>
          </a:p>
          <a:p>
            <a:pPr marL="0" indent="0">
              <a:buNone/>
            </a:pPr>
            <a:r>
              <a:rPr lang="it-IT" dirty="0">
                <a:hlinkClick r:id="rId2"/>
              </a:rPr>
              <a:t>https://www.ilpost.it/2020/12/12/scacchi-online-barare/amp/</a:t>
            </a:r>
            <a:endParaRPr lang="it-IT" dirty="0"/>
          </a:p>
          <a:p>
            <a:pPr marL="0" indent="0">
              <a:buNone/>
            </a:pPr>
            <a:r>
              <a:rPr lang="it-IT" dirty="0"/>
              <a:t>Articolo de «il Post», testata giornalistica online del 12 </a:t>
            </a:r>
            <a:r>
              <a:rPr lang="it-IT" dirty="0" err="1"/>
              <a:t>dic</a:t>
            </a:r>
            <a:r>
              <a:rPr lang="it-IT" dirty="0"/>
              <a:t> 2020:</a:t>
            </a:r>
          </a:p>
          <a:p>
            <a:pPr marL="0" indent="0" algn="ctr">
              <a:buNone/>
            </a:pPr>
            <a:endParaRPr lang="it-IT" b="1" dirty="0"/>
          </a:p>
          <a:p>
            <a:pPr marL="0" indent="0" algn="ctr">
              <a:buNone/>
            </a:pPr>
            <a:r>
              <a:rPr lang="it-IT" b="1" dirty="0"/>
              <a:t>C’è chi a scacchi imbroglia ma ora viene beccato</a:t>
            </a:r>
          </a:p>
          <a:p>
            <a:pPr marL="0" indent="0">
              <a:buNone/>
            </a:pPr>
            <a:endParaRPr lang="it-IT" dirty="0"/>
          </a:p>
        </p:txBody>
      </p:sp>
    </p:spTree>
    <p:extLst>
      <p:ext uri="{BB962C8B-B14F-4D97-AF65-F5344CB8AC3E}">
        <p14:creationId xmlns:p14="http://schemas.microsoft.com/office/powerpoint/2010/main" val="378519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5A10303-09B3-4C06-9D4F-18D7EE8ED1FC}"/>
              </a:ext>
            </a:extLst>
          </p:cNvPr>
          <p:cNvSpPr>
            <a:spLocks noGrp="1"/>
          </p:cNvSpPr>
          <p:nvPr>
            <p:ph idx="1"/>
          </p:nvPr>
        </p:nvSpPr>
        <p:spPr>
          <a:xfrm>
            <a:off x="838200" y="428625"/>
            <a:ext cx="10515600" cy="5748338"/>
          </a:xfrm>
        </p:spPr>
        <p:txBody>
          <a:bodyPr/>
          <a:lstStyle/>
          <a:p>
            <a:pPr marL="0" indent="0" algn="just">
              <a:buNone/>
            </a:pPr>
            <a:r>
              <a:rPr lang="it-IT" i="1" dirty="0"/>
              <a:t>Nell’articolo si legge: </a:t>
            </a:r>
          </a:p>
          <a:p>
            <a:pPr marL="0" indent="0" algn="just">
              <a:buNone/>
            </a:pPr>
            <a:endParaRPr lang="it-IT" i="1" dirty="0"/>
          </a:p>
          <a:p>
            <a:pPr marL="0" indent="0" algn="just">
              <a:buNone/>
            </a:pPr>
            <a:r>
              <a:rPr lang="it-IT" i="1" dirty="0"/>
              <a:t>«Come ha scritto il </a:t>
            </a:r>
            <a:r>
              <a:rPr lang="it-IT" i="1" dirty="0" err="1"/>
              <a:t>Wall</a:t>
            </a:r>
            <a:r>
              <a:rPr lang="it-IT" i="1" dirty="0"/>
              <a:t> Street Journal qualche giorno fa, mentre aumentava notevolmente il numero di persone che giocano a scacchi online un altro fenomeno cresceva ancora di più: </a:t>
            </a:r>
            <a:r>
              <a:rPr lang="it-IT" i="1" u="sng" dirty="0"/>
              <a:t>quelli che barano</a:t>
            </a:r>
            <a:r>
              <a:rPr lang="it-IT" i="1" dirty="0"/>
              <a:t>. Secondo i dati di Chess.com, la quantità di partite in cui si sono verificate negli ultimi mesi «violazioni del fair play», l’eufemismo con cui si indica il barare, è aumentata a ritmo più spedito della quantità totale delle partite. Anche i numeri assoluti sono notevoli: nel novembre del 2019 Chess.com aveva chiuso circa 6 mila account per violazioni del fair play; a novembre di quest’anno ne ha chiusi più di 18 mila.»</a:t>
            </a:r>
          </a:p>
        </p:txBody>
      </p:sp>
    </p:spTree>
    <p:extLst>
      <p:ext uri="{BB962C8B-B14F-4D97-AF65-F5344CB8AC3E}">
        <p14:creationId xmlns:p14="http://schemas.microsoft.com/office/powerpoint/2010/main" val="193367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BAE98C2-1CA6-49D7-AA08-784EB93833F9}"/>
              </a:ext>
            </a:extLst>
          </p:cNvPr>
          <p:cNvSpPr>
            <a:spLocks noGrp="1"/>
          </p:cNvSpPr>
          <p:nvPr>
            <p:ph idx="1"/>
          </p:nvPr>
        </p:nvSpPr>
        <p:spPr>
          <a:xfrm>
            <a:off x="838200" y="304800"/>
            <a:ext cx="10515600" cy="6257925"/>
          </a:xfrm>
        </p:spPr>
        <p:txBody>
          <a:bodyPr>
            <a:normAutofit/>
          </a:bodyPr>
          <a:lstStyle/>
          <a:p>
            <a:pPr marL="0" indent="0">
              <a:buNone/>
            </a:pPr>
            <a:r>
              <a:rPr lang="it-IT" dirty="0"/>
              <a:t>…e ancora…</a:t>
            </a:r>
          </a:p>
          <a:p>
            <a:pPr marL="0" indent="0">
              <a:buNone/>
            </a:pPr>
            <a:endParaRPr lang="it-IT" dirty="0"/>
          </a:p>
          <a:p>
            <a:pPr marL="0" indent="0" algn="just">
              <a:buNone/>
            </a:pPr>
            <a:r>
              <a:rPr lang="it-IT" dirty="0"/>
              <a:t>«</a:t>
            </a:r>
            <a:r>
              <a:rPr lang="it-IT" i="1" dirty="0"/>
              <a:t>Da quando però i tornei si svolgono online, i controlli sono diventati enormemente difficili, e ci sono stati molti scandali anche ad alto livello. L’ultimo è avvenuto a ottobre, durante un torneo che si chiama Pro </a:t>
            </a:r>
            <a:r>
              <a:rPr lang="it-IT" i="1" dirty="0" err="1"/>
              <a:t>Chess</a:t>
            </a:r>
            <a:r>
              <a:rPr lang="it-IT" i="1" dirty="0"/>
              <a:t> League e che si svolge a squadre: durante la finale </a:t>
            </a:r>
            <a:r>
              <a:rPr lang="it-IT" i="1" dirty="0" err="1"/>
              <a:t>Tigran</a:t>
            </a:r>
            <a:r>
              <a:rPr lang="it-IT" i="1" dirty="0"/>
              <a:t> </a:t>
            </a:r>
            <a:r>
              <a:rPr lang="it-IT" i="1" dirty="0" err="1"/>
              <a:t>Petrosian</a:t>
            </a:r>
            <a:r>
              <a:rPr lang="it-IT" i="1" dirty="0"/>
              <a:t>, il numero 260 nella classifica mondiale, ha battuto Fabiano Caruana, il numero 2, con una serie di mosse troppo perfette. La partita era trasmessa in diretta e spesso </a:t>
            </a:r>
            <a:r>
              <a:rPr lang="it-IT" i="1" dirty="0" err="1"/>
              <a:t>Petrosian</a:t>
            </a:r>
            <a:r>
              <a:rPr lang="it-IT" i="1" dirty="0"/>
              <a:t> distoglieva lo sguardo dallo schermo, probabilmente per guardare un altro dispositivo su cui girava un motore scacchistico. Dopo un’indagine, </a:t>
            </a:r>
            <a:r>
              <a:rPr lang="it-IT" i="1" dirty="0" err="1"/>
              <a:t>Petrosian</a:t>
            </a:r>
            <a:r>
              <a:rPr lang="it-IT" i="1" dirty="0"/>
              <a:t> è stato squalificato e bandito dalla piattaforma online. Lui l’ha presa male. A un membro della squadra avversaria che lo accusava ha scritto, in un inglese un po’ sgrammaticato: «Tu facevi la PIPÌ nei tuoi </a:t>
            </a:r>
            <a:r>
              <a:rPr lang="it-IT" i="1" dirty="0" err="1"/>
              <a:t>pampers</a:t>
            </a:r>
            <a:r>
              <a:rPr lang="it-IT" i="1" dirty="0"/>
              <a:t> quando io già battevo giocatori molto più forti di te».»</a:t>
            </a:r>
          </a:p>
        </p:txBody>
      </p:sp>
    </p:spTree>
    <p:extLst>
      <p:ext uri="{BB962C8B-B14F-4D97-AF65-F5344CB8AC3E}">
        <p14:creationId xmlns:p14="http://schemas.microsoft.com/office/powerpoint/2010/main" val="296808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CF0C285-BE5A-4CD4-9151-686034C17330}"/>
              </a:ext>
            </a:extLst>
          </p:cNvPr>
          <p:cNvSpPr>
            <a:spLocks noGrp="1"/>
          </p:cNvSpPr>
          <p:nvPr>
            <p:ph idx="1"/>
          </p:nvPr>
        </p:nvSpPr>
        <p:spPr>
          <a:xfrm>
            <a:off x="838200" y="352424"/>
            <a:ext cx="10515600" cy="6181725"/>
          </a:xfrm>
        </p:spPr>
        <p:txBody>
          <a:bodyPr>
            <a:normAutofit/>
          </a:bodyPr>
          <a:lstStyle/>
          <a:p>
            <a:pPr marL="0" indent="0">
              <a:buNone/>
            </a:pPr>
            <a:r>
              <a:rPr lang="it-IT" dirty="0"/>
              <a:t>…infine:</a:t>
            </a:r>
          </a:p>
          <a:p>
            <a:pPr marL="0" indent="0">
              <a:buNone/>
            </a:pPr>
            <a:endParaRPr lang="it-IT" dirty="0"/>
          </a:p>
          <a:p>
            <a:pPr marL="0" indent="0" algn="just">
              <a:buNone/>
            </a:pPr>
            <a:r>
              <a:rPr lang="it-IT" dirty="0"/>
              <a:t>«</a:t>
            </a:r>
            <a:r>
              <a:rPr lang="it-IT" i="1" dirty="0"/>
              <a:t>Il lavoro di indagine più importante, però, lo fanno degli algoritmi creati per riconoscere quando la partita di un giocatore umano assomiglia troppo da vicino a quella che giocherebbe un motore scacchistico. Funziona così: per ogni singola fase di gioco, il motore scacchistico è in grado di individuare sempre la mossa migliore da fare. Quando le mosse di un giocatore assomigliano troppo a quelle consigliate da un motore scacchistico (ce ne sono molti, con alcune variazioni di approccio), l’algoritmo avvisa i gestori della piattaforma. L’algoritmo è piuttosto astuto, non basta cambiare qualche mossa per sfuggirgli. Chess.com sostiene di avere anche un sistema più sofisticato che studia il modo di gioco di ciascun giocatore e calcola la probabilità che una determinata partita si discosti molto dal suo stile abituale, sintomo di un imbroglio.»</a:t>
            </a:r>
          </a:p>
        </p:txBody>
      </p:sp>
    </p:spTree>
    <p:extLst>
      <p:ext uri="{BB962C8B-B14F-4D97-AF65-F5344CB8AC3E}">
        <p14:creationId xmlns:p14="http://schemas.microsoft.com/office/powerpoint/2010/main" val="1658514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88694920-6371-40D5-8513-7C0B4C330D0D}"/>
              </a:ext>
            </a:extLst>
          </p:cNvPr>
          <p:cNvPicPr>
            <a:picLocks noGrp="1" noChangeAspect="1"/>
          </p:cNvPicPr>
          <p:nvPr>
            <p:ph idx="1"/>
          </p:nvPr>
        </p:nvPicPr>
        <p:blipFill>
          <a:blip r:embed="rId2"/>
          <a:stretch>
            <a:fillRect/>
          </a:stretch>
        </p:blipFill>
        <p:spPr>
          <a:xfrm>
            <a:off x="2752805" y="495300"/>
            <a:ext cx="6686390" cy="5681663"/>
          </a:xfrm>
        </p:spPr>
      </p:pic>
    </p:spTree>
    <p:extLst>
      <p:ext uri="{BB962C8B-B14F-4D97-AF65-F5344CB8AC3E}">
        <p14:creationId xmlns:p14="http://schemas.microsoft.com/office/powerpoint/2010/main" val="115113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82250FE-1E83-463B-93F9-511B158712F3}"/>
              </a:ext>
            </a:extLst>
          </p:cNvPr>
          <p:cNvSpPr>
            <a:spLocks noGrp="1"/>
          </p:cNvSpPr>
          <p:nvPr>
            <p:ph idx="1"/>
          </p:nvPr>
        </p:nvSpPr>
        <p:spPr/>
        <p:txBody>
          <a:bodyPr/>
          <a:lstStyle/>
          <a:p>
            <a:r>
              <a:rPr lang="it-IT" dirty="0"/>
              <a:t>Uso di strumenti digitali durante le verifiche/esami</a:t>
            </a:r>
          </a:p>
          <a:p>
            <a:r>
              <a:rPr lang="it-IT" dirty="0"/>
              <a:t>Metodi anti-</a:t>
            </a:r>
            <a:r>
              <a:rPr lang="it-IT" dirty="0" err="1"/>
              <a:t>cheating</a:t>
            </a:r>
            <a:endParaRPr lang="it-IT" dirty="0"/>
          </a:p>
          <a:p>
            <a:r>
              <a:rPr lang="it-IT" dirty="0"/>
              <a:t>Conseguenze del </a:t>
            </a:r>
            <a:r>
              <a:rPr lang="it-IT" dirty="0" err="1"/>
              <a:t>cheating</a:t>
            </a:r>
            <a:endParaRPr lang="it-IT" dirty="0"/>
          </a:p>
          <a:p>
            <a:pPr marL="0" indent="0">
              <a:buNone/>
            </a:pPr>
            <a:endParaRPr lang="it-IT" dirty="0"/>
          </a:p>
        </p:txBody>
      </p:sp>
      <p:sp>
        <p:nvSpPr>
          <p:cNvPr id="4" name="Titolo 1">
            <a:extLst>
              <a:ext uri="{FF2B5EF4-FFF2-40B4-BE49-F238E27FC236}">
                <a16:creationId xmlns:a16="http://schemas.microsoft.com/office/drawing/2014/main" id="{CC1D3281-88FB-4B96-A437-7286B08832D1}"/>
              </a:ext>
            </a:extLst>
          </p:cNvPr>
          <p:cNvSpPr>
            <a:spLocks noGrp="1"/>
          </p:cNvSpPr>
          <p:nvPr>
            <p:ph type="title"/>
          </p:nvPr>
        </p:nvSpPr>
        <p:spPr>
          <a:xfrm>
            <a:off x="838200" y="365125"/>
            <a:ext cx="10515600" cy="1325563"/>
          </a:xfrm>
        </p:spPr>
        <p:txBody>
          <a:bodyPr/>
          <a:lstStyle/>
          <a:p>
            <a:r>
              <a:rPr lang="it-IT" dirty="0" err="1">
                <a:solidFill>
                  <a:srgbClr val="FF0000"/>
                </a:solidFill>
              </a:rPr>
              <a:t>Cheating</a:t>
            </a:r>
            <a:r>
              <a:rPr lang="it-IT" dirty="0">
                <a:solidFill>
                  <a:srgbClr val="FF0000"/>
                </a:solidFill>
              </a:rPr>
              <a:t> a scuola (con strumenti digitali)</a:t>
            </a:r>
            <a:br>
              <a:rPr lang="it-IT" dirty="0"/>
            </a:br>
            <a:endParaRPr lang="it-IT" dirty="0"/>
          </a:p>
        </p:txBody>
      </p:sp>
    </p:spTree>
    <p:extLst>
      <p:ext uri="{BB962C8B-B14F-4D97-AF65-F5344CB8AC3E}">
        <p14:creationId xmlns:p14="http://schemas.microsoft.com/office/powerpoint/2010/main" val="1602602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14B633-04D3-4421-B89B-505B15801117}"/>
              </a:ext>
            </a:extLst>
          </p:cNvPr>
          <p:cNvSpPr>
            <a:spLocks noGrp="1"/>
          </p:cNvSpPr>
          <p:nvPr>
            <p:ph type="title"/>
          </p:nvPr>
        </p:nvSpPr>
        <p:spPr/>
        <p:txBody>
          <a:bodyPr>
            <a:normAutofit fontScale="90000"/>
          </a:bodyPr>
          <a:lstStyle/>
          <a:p>
            <a:r>
              <a:rPr lang="it-IT" dirty="0">
                <a:solidFill>
                  <a:srgbClr val="FF0000"/>
                </a:solidFill>
              </a:rPr>
              <a:t>Uso di strumenti digitali durante le verifiche/esami</a:t>
            </a:r>
            <a:br>
              <a:rPr lang="it-IT" dirty="0"/>
            </a:br>
            <a:endParaRPr lang="it-IT" dirty="0"/>
          </a:p>
        </p:txBody>
      </p:sp>
      <p:sp>
        <p:nvSpPr>
          <p:cNvPr id="3" name="Segnaposto contenuto 2">
            <a:extLst>
              <a:ext uri="{FF2B5EF4-FFF2-40B4-BE49-F238E27FC236}">
                <a16:creationId xmlns:a16="http://schemas.microsoft.com/office/drawing/2014/main" id="{68E120D7-795F-4264-A55F-1BE14A0D6C99}"/>
              </a:ext>
            </a:extLst>
          </p:cNvPr>
          <p:cNvSpPr>
            <a:spLocks noGrp="1"/>
          </p:cNvSpPr>
          <p:nvPr>
            <p:ph idx="1"/>
          </p:nvPr>
        </p:nvSpPr>
        <p:spPr>
          <a:xfrm>
            <a:off x="838200" y="1825625"/>
            <a:ext cx="7405688" cy="4546600"/>
          </a:xfrm>
        </p:spPr>
        <p:txBody>
          <a:bodyPr>
            <a:normAutofit/>
          </a:bodyPr>
          <a:lstStyle/>
          <a:p>
            <a:pPr marL="0" indent="0">
              <a:buNone/>
            </a:pPr>
            <a:r>
              <a:rPr lang="it-IT" b="1" dirty="0" err="1">
                <a:solidFill>
                  <a:srgbClr val="FF0000"/>
                </a:solidFill>
              </a:rPr>
              <a:t>Photomath</a:t>
            </a:r>
            <a:endParaRPr lang="it-IT" b="1" dirty="0">
              <a:solidFill>
                <a:srgbClr val="FF0000"/>
              </a:solidFill>
            </a:endParaRPr>
          </a:p>
          <a:p>
            <a:pPr marL="0" indent="0">
              <a:buNone/>
            </a:pPr>
            <a:endParaRPr lang="it-IT" dirty="0"/>
          </a:p>
          <a:p>
            <a:pPr marL="0" indent="0">
              <a:buNone/>
            </a:pPr>
            <a:endParaRPr lang="it-IT" dirty="0"/>
          </a:p>
          <a:p>
            <a:pPr marL="0" indent="0">
              <a:buNone/>
            </a:pPr>
            <a:r>
              <a:rPr lang="it-IT" dirty="0"/>
              <a:t>E’ una app che permette, tramite il cellulare/tablet di fotografare un espressione/equazione e ridurla/risolverla.</a:t>
            </a:r>
          </a:p>
          <a:p>
            <a:pPr marL="0" indent="0">
              <a:buNone/>
            </a:pPr>
            <a:endParaRPr lang="it-IT" dirty="0">
              <a:solidFill>
                <a:srgbClr val="FF0000"/>
              </a:solidFill>
            </a:endParaRPr>
          </a:p>
          <a:p>
            <a:pPr marL="0" indent="0">
              <a:buNone/>
            </a:pPr>
            <a:r>
              <a:rPr lang="it-IT" dirty="0">
                <a:solidFill>
                  <a:srgbClr val="FF0000"/>
                </a:solidFill>
              </a:rPr>
              <a:t>Altre app simili</a:t>
            </a:r>
            <a:r>
              <a:rPr lang="it-IT" dirty="0"/>
              <a:t>: Microsoft Math Solver, </a:t>
            </a:r>
            <a:r>
              <a:rPr lang="it-IT" dirty="0" err="1"/>
              <a:t>Cymath</a:t>
            </a:r>
            <a:r>
              <a:rPr lang="it-IT" dirty="0"/>
              <a:t>, </a:t>
            </a:r>
            <a:r>
              <a:rPr lang="it-IT" dirty="0" err="1"/>
              <a:t>Mathway</a:t>
            </a:r>
            <a:r>
              <a:rPr lang="it-IT" dirty="0"/>
              <a:t>, </a:t>
            </a:r>
            <a:r>
              <a:rPr lang="it-IT" dirty="0" err="1"/>
              <a:t>Malmath</a:t>
            </a:r>
            <a:r>
              <a:rPr lang="it-IT" dirty="0"/>
              <a:t>, </a:t>
            </a:r>
            <a:r>
              <a:rPr lang="it-IT" dirty="0" err="1"/>
              <a:t>Symbolab</a:t>
            </a:r>
            <a:endParaRPr lang="it-IT" dirty="0"/>
          </a:p>
        </p:txBody>
      </p:sp>
      <p:pic>
        <p:nvPicPr>
          <p:cNvPr id="5" name="Immagine 4">
            <a:extLst>
              <a:ext uri="{FF2B5EF4-FFF2-40B4-BE49-F238E27FC236}">
                <a16:creationId xmlns:a16="http://schemas.microsoft.com/office/drawing/2014/main" id="{639B7F3C-2EB3-40BF-995C-8D36FDAB2A55}"/>
              </a:ext>
            </a:extLst>
          </p:cNvPr>
          <p:cNvPicPr>
            <a:picLocks noChangeAspect="1"/>
          </p:cNvPicPr>
          <p:nvPr/>
        </p:nvPicPr>
        <p:blipFill>
          <a:blip r:embed="rId2"/>
          <a:stretch>
            <a:fillRect/>
          </a:stretch>
        </p:blipFill>
        <p:spPr>
          <a:xfrm>
            <a:off x="8243888" y="1825625"/>
            <a:ext cx="3653463" cy="3346450"/>
          </a:xfrm>
          <a:prstGeom prst="rect">
            <a:avLst/>
          </a:prstGeom>
        </p:spPr>
      </p:pic>
      <p:pic>
        <p:nvPicPr>
          <p:cNvPr id="7" name="Immagine 6">
            <a:extLst>
              <a:ext uri="{FF2B5EF4-FFF2-40B4-BE49-F238E27FC236}">
                <a16:creationId xmlns:a16="http://schemas.microsoft.com/office/drawing/2014/main" id="{8F27A781-BC18-400C-B768-08611E838B5E}"/>
              </a:ext>
            </a:extLst>
          </p:cNvPr>
          <p:cNvPicPr>
            <a:picLocks noChangeAspect="1"/>
          </p:cNvPicPr>
          <p:nvPr/>
        </p:nvPicPr>
        <p:blipFill>
          <a:blip r:embed="rId3"/>
          <a:stretch>
            <a:fillRect/>
          </a:stretch>
        </p:blipFill>
        <p:spPr>
          <a:xfrm>
            <a:off x="2814637" y="1728788"/>
            <a:ext cx="1266825" cy="1076325"/>
          </a:xfrm>
          <a:prstGeom prst="rect">
            <a:avLst/>
          </a:prstGeom>
        </p:spPr>
      </p:pic>
    </p:spTree>
    <p:extLst>
      <p:ext uri="{BB962C8B-B14F-4D97-AF65-F5344CB8AC3E}">
        <p14:creationId xmlns:p14="http://schemas.microsoft.com/office/powerpoint/2010/main" val="1477226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559211B1-3ED0-49E4-BD72-8595E5FCA3B8}"/>
              </a:ext>
            </a:extLst>
          </p:cNvPr>
          <p:cNvSpPr txBox="1">
            <a:spLocks/>
          </p:cNvSpPr>
          <p:nvPr/>
        </p:nvSpPr>
        <p:spPr>
          <a:xfrm>
            <a:off x="1019175" y="720724"/>
            <a:ext cx="10153650" cy="56800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b="1" dirty="0" err="1">
                <a:solidFill>
                  <a:srgbClr val="FF0000"/>
                </a:solidFill>
              </a:rPr>
              <a:t>Whatsapp</a:t>
            </a:r>
            <a:r>
              <a:rPr lang="it-IT" b="1" dirty="0">
                <a:solidFill>
                  <a:srgbClr val="FF0000"/>
                </a:solidFill>
              </a:rPr>
              <a:t> (e programmi di messaggistica simili)</a:t>
            </a:r>
          </a:p>
          <a:p>
            <a:pPr marL="0" indent="0" algn="just">
              <a:buFont typeface="Arial" panose="020B0604020202020204" pitchFamily="34" charset="0"/>
              <a:buNone/>
            </a:pPr>
            <a:r>
              <a:rPr lang="it-IT" dirty="0"/>
              <a:t>Permette l’interscambio di informazioni tra studente e studente durante la verifica.</a:t>
            </a:r>
          </a:p>
          <a:p>
            <a:pPr marL="0" indent="0" algn="just">
              <a:buFont typeface="Arial" panose="020B0604020202020204" pitchFamily="34" charset="0"/>
              <a:buNone/>
            </a:pPr>
            <a:r>
              <a:rPr lang="it-IT" dirty="0"/>
              <a:t>L’interscambio di informazioni si può avere anche tra studente e persona esterna (generalmente con conoscenze più elevate: genitori, fratelli, amici, professori che fanno ripetizioni, ecc.)</a:t>
            </a:r>
          </a:p>
          <a:p>
            <a:pPr marL="0" indent="0" algn="just">
              <a:buFont typeface="Arial" panose="020B0604020202020204" pitchFamily="34" charset="0"/>
              <a:buNone/>
            </a:pPr>
            <a:endParaRPr lang="it-IT" dirty="0"/>
          </a:p>
          <a:p>
            <a:pPr marL="0" indent="0" algn="just">
              <a:buFont typeface="Arial" panose="020B0604020202020204" pitchFamily="34" charset="0"/>
              <a:buNone/>
            </a:pPr>
            <a:r>
              <a:rPr lang="it-IT" b="1" dirty="0">
                <a:solidFill>
                  <a:srgbClr val="FF0000"/>
                </a:solidFill>
              </a:rPr>
              <a:t>Programmi specifici sul web  (Google traduttore, </a:t>
            </a:r>
            <a:r>
              <a:rPr lang="it-IT" b="1" dirty="0" err="1">
                <a:solidFill>
                  <a:srgbClr val="FF0000"/>
                </a:solidFill>
              </a:rPr>
              <a:t>wikipedia</a:t>
            </a:r>
            <a:r>
              <a:rPr lang="it-IT" b="1" dirty="0">
                <a:solidFill>
                  <a:srgbClr val="FF0000"/>
                </a:solidFill>
              </a:rPr>
              <a:t>, ecc.)</a:t>
            </a:r>
          </a:p>
          <a:p>
            <a:pPr marL="0" indent="0" algn="just">
              <a:buFont typeface="Arial" panose="020B0604020202020204" pitchFamily="34" charset="0"/>
              <a:buNone/>
            </a:pPr>
            <a:r>
              <a:rPr lang="it-IT" dirty="0"/>
              <a:t>Permettono di copiare-incollare intere traduzioni, definizioni, brani, ecc., oggetto delle domande della verifica.</a:t>
            </a:r>
          </a:p>
          <a:p>
            <a:pPr marL="0" indent="0" algn="just">
              <a:buFont typeface="Arial" panose="020B0604020202020204" pitchFamily="34" charset="0"/>
              <a:buNone/>
            </a:pPr>
            <a:endParaRPr lang="it-IT" dirty="0"/>
          </a:p>
          <a:p>
            <a:pPr marL="0" indent="0" algn="just">
              <a:buFont typeface="Arial" panose="020B0604020202020204" pitchFamily="34" charset="0"/>
              <a:buNone/>
            </a:pPr>
            <a:r>
              <a:rPr lang="it-IT" b="1" dirty="0">
                <a:solidFill>
                  <a:srgbClr val="FF0000"/>
                </a:solidFill>
              </a:rPr>
              <a:t>Uso della fotocamera del cellulare</a:t>
            </a:r>
          </a:p>
          <a:p>
            <a:pPr marL="0" indent="0" algn="just">
              <a:buFont typeface="Arial" panose="020B0604020202020204" pitchFamily="34" charset="0"/>
              <a:buNone/>
            </a:pPr>
            <a:r>
              <a:rPr lang="it-IT" dirty="0"/>
              <a:t>Per fotografare e riscrive sulla verifica testi scritti da altri.</a:t>
            </a:r>
          </a:p>
          <a:p>
            <a:pPr marL="0" indent="0">
              <a:buFont typeface="Arial" panose="020B0604020202020204" pitchFamily="34" charset="0"/>
              <a:buNone/>
            </a:pPr>
            <a:endParaRPr lang="it-IT" dirty="0"/>
          </a:p>
          <a:p>
            <a:pPr marL="0" indent="0">
              <a:buFont typeface="Arial" panose="020B0604020202020204" pitchFamily="34" charset="0"/>
              <a:buNone/>
            </a:pPr>
            <a:endParaRPr lang="it-IT" dirty="0"/>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305068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559211B1-3ED0-49E4-BD72-8595E5FCA3B8}"/>
              </a:ext>
            </a:extLst>
          </p:cNvPr>
          <p:cNvSpPr txBox="1">
            <a:spLocks/>
          </p:cNvSpPr>
          <p:nvPr/>
        </p:nvSpPr>
        <p:spPr>
          <a:xfrm>
            <a:off x="838200" y="1428750"/>
            <a:ext cx="10153650" cy="186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a:t>Software specifici</a:t>
            </a:r>
          </a:p>
          <a:p>
            <a:pPr algn="just"/>
            <a:r>
              <a:rPr lang="it-IT" dirty="0"/>
              <a:t>Team di sviluppatori anti hacker e esperti di cyber security</a:t>
            </a:r>
          </a:p>
          <a:p>
            <a:pPr algn="just"/>
            <a:r>
              <a:rPr lang="it-IT" dirty="0"/>
              <a:t>Arbitri nei tornei (e-</a:t>
            </a:r>
            <a:r>
              <a:rPr lang="it-IT" dirty="0" err="1"/>
              <a:t>sports</a:t>
            </a:r>
            <a:r>
              <a:rPr lang="it-IT" dirty="0"/>
              <a:t>) </a:t>
            </a:r>
          </a:p>
        </p:txBody>
      </p:sp>
      <p:sp>
        <p:nvSpPr>
          <p:cNvPr id="3" name="Titolo 1">
            <a:extLst>
              <a:ext uri="{FF2B5EF4-FFF2-40B4-BE49-F238E27FC236}">
                <a16:creationId xmlns:a16="http://schemas.microsoft.com/office/drawing/2014/main" id="{2EE192B7-8D44-41EF-AE5D-221347FD8110}"/>
              </a:ext>
            </a:extLst>
          </p:cNvPr>
          <p:cNvSpPr>
            <a:spLocks noGrp="1"/>
          </p:cNvSpPr>
          <p:nvPr>
            <p:ph type="title"/>
          </p:nvPr>
        </p:nvSpPr>
        <p:spPr>
          <a:xfrm>
            <a:off x="838200" y="365125"/>
            <a:ext cx="10515600" cy="1325563"/>
          </a:xfrm>
        </p:spPr>
        <p:txBody>
          <a:bodyPr>
            <a:normAutofit/>
          </a:bodyPr>
          <a:lstStyle/>
          <a:p>
            <a:r>
              <a:rPr lang="it-IT" dirty="0">
                <a:solidFill>
                  <a:srgbClr val="FF0000"/>
                </a:solidFill>
              </a:rPr>
              <a:t>Metodi anti-</a:t>
            </a:r>
            <a:r>
              <a:rPr lang="it-IT" dirty="0" err="1">
                <a:solidFill>
                  <a:srgbClr val="FF0000"/>
                </a:solidFill>
              </a:rPr>
              <a:t>cheating</a:t>
            </a:r>
            <a:r>
              <a:rPr lang="it-IT" dirty="0">
                <a:solidFill>
                  <a:srgbClr val="FF0000"/>
                </a:solidFill>
              </a:rPr>
              <a:t> nei videogiochi</a:t>
            </a:r>
            <a:br>
              <a:rPr lang="it-IT" dirty="0"/>
            </a:br>
            <a:endParaRPr lang="it-IT" dirty="0"/>
          </a:p>
        </p:txBody>
      </p:sp>
      <p:sp>
        <p:nvSpPr>
          <p:cNvPr id="5" name="Titolo 1">
            <a:extLst>
              <a:ext uri="{FF2B5EF4-FFF2-40B4-BE49-F238E27FC236}">
                <a16:creationId xmlns:a16="http://schemas.microsoft.com/office/drawing/2014/main" id="{61E67BBB-6EE9-4FD5-93C5-4871F330ECA4}"/>
              </a:ext>
            </a:extLst>
          </p:cNvPr>
          <p:cNvSpPr txBox="1">
            <a:spLocks/>
          </p:cNvSpPr>
          <p:nvPr/>
        </p:nvSpPr>
        <p:spPr>
          <a:xfrm>
            <a:off x="838200" y="33012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solidFill>
                  <a:srgbClr val="FF0000"/>
                </a:solidFill>
              </a:rPr>
              <a:t>Metodi anti-</a:t>
            </a:r>
            <a:r>
              <a:rPr lang="it-IT" dirty="0" err="1">
                <a:solidFill>
                  <a:srgbClr val="FF0000"/>
                </a:solidFill>
              </a:rPr>
              <a:t>cheating</a:t>
            </a:r>
            <a:r>
              <a:rPr lang="it-IT" dirty="0">
                <a:solidFill>
                  <a:srgbClr val="FF0000"/>
                </a:solidFill>
              </a:rPr>
              <a:t> negli scacchi</a:t>
            </a:r>
            <a:br>
              <a:rPr lang="it-IT" dirty="0"/>
            </a:br>
            <a:endParaRPr lang="it-IT" dirty="0"/>
          </a:p>
        </p:txBody>
      </p:sp>
      <p:sp>
        <p:nvSpPr>
          <p:cNvPr id="6" name="Segnaposto contenuto 2">
            <a:extLst>
              <a:ext uri="{FF2B5EF4-FFF2-40B4-BE49-F238E27FC236}">
                <a16:creationId xmlns:a16="http://schemas.microsoft.com/office/drawing/2014/main" id="{1725947F-C30E-4E17-8D91-EFC1476860B7}"/>
              </a:ext>
            </a:extLst>
          </p:cNvPr>
          <p:cNvSpPr txBox="1">
            <a:spLocks/>
          </p:cNvSpPr>
          <p:nvPr/>
        </p:nvSpPr>
        <p:spPr>
          <a:xfrm>
            <a:off x="838200" y="4260849"/>
            <a:ext cx="10153650" cy="186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a:t>Software specifici</a:t>
            </a:r>
          </a:p>
          <a:p>
            <a:pPr algn="just"/>
            <a:r>
              <a:rPr lang="it-IT" dirty="0"/>
              <a:t>Telecamere</a:t>
            </a:r>
          </a:p>
          <a:p>
            <a:pPr algn="just"/>
            <a:r>
              <a:rPr lang="it-IT" dirty="0"/>
              <a:t>Arbitri nei tornei</a:t>
            </a:r>
          </a:p>
        </p:txBody>
      </p:sp>
    </p:spTree>
    <p:extLst>
      <p:ext uri="{BB962C8B-B14F-4D97-AF65-F5344CB8AC3E}">
        <p14:creationId xmlns:p14="http://schemas.microsoft.com/office/powerpoint/2010/main" val="88349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D04E3C-57AD-438B-ABBB-9471A367B40B}"/>
              </a:ext>
            </a:extLst>
          </p:cNvPr>
          <p:cNvSpPr>
            <a:spLocks noGrp="1"/>
          </p:cNvSpPr>
          <p:nvPr>
            <p:ph type="title"/>
          </p:nvPr>
        </p:nvSpPr>
        <p:spPr/>
        <p:txBody>
          <a:bodyPr/>
          <a:lstStyle/>
          <a:p>
            <a:r>
              <a:rPr lang="it-IT" dirty="0">
                <a:solidFill>
                  <a:srgbClr val="FF0000"/>
                </a:solidFill>
              </a:rPr>
              <a:t>CHEATING</a:t>
            </a:r>
          </a:p>
        </p:txBody>
      </p:sp>
      <p:pic>
        <p:nvPicPr>
          <p:cNvPr id="7" name="Segnaposto contenuto 6">
            <a:extLst>
              <a:ext uri="{FF2B5EF4-FFF2-40B4-BE49-F238E27FC236}">
                <a16:creationId xmlns:a16="http://schemas.microsoft.com/office/drawing/2014/main" id="{9B6CF586-F9BF-4AF8-9076-77DC749B3812}"/>
              </a:ext>
            </a:extLst>
          </p:cNvPr>
          <p:cNvPicPr>
            <a:picLocks noGrp="1" noChangeAspect="1"/>
          </p:cNvPicPr>
          <p:nvPr>
            <p:ph idx="1"/>
          </p:nvPr>
        </p:nvPicPr>
        <p:blipFill>
          <a:blip r:embed="rId2"/>
          <a:stretch>
            <a:fillRect/>
          </a:stretch>
        </p:blipFill>
        <p:spPr>
          <a:xfrm>
            <a:off x="2238375" y="1330906"/>
            <a:ext cx="7038557" cy="4860343"/>
          </a:xfrm>
        </p:spPr>
      </p:pic>
      <p:sp>
        <p:nvSpPr>
          <p:cNvPr id="8" name="Freccia destra con strisce 7">
            <a:extLst>
              <a:ext uri="{FF2B5EF4-FFF2-40B4-BE49-F238E27FC236}">
                <a16:creationId xmlns:a16="http://schemas.microsoft.com/office/drawing/2014/main" id="{F4725518-AFEB-4903-95F8-6D3BAB510285}"/>
              </a:ext>
            </a:extLst>
          </p:cNvPr>
          <p:cNvSpPr/>
          <p:nvPr/>
        </p:nvSpPr>
        <p:spPr>
          <a:xfrm>
            <a:off x="923925" y="2114550"/>
            <a:ext cx="1181100" cy="8286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774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559211B1-3ED0-49E4-BD72-8595E5FCA3B8}"/>
              </a:ext>
            </a:extLst>
          </p:cNvPr>
          <p:cNvSpPr txBox="1">
            <a:spLocks/>
          </p:cNvSpPr>
          <p:nvPr/>
        </p:nvSpPr>
        <p:spPr>
          <a:xfrm>
            <a:off x="933450" y="1371600"/>
            <a:ext cx="10153650" cy="486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dirty="0"/>
              <a:t>Per un professore il migliore metodo anti-</a:t>
            </a:r>
            <a:r>
              <a:rPr lang="it-IT" dirty="0" err="1"/>
              <a:t>cheating</a:t>
            </a:r>
            <a:r>
              <a:rPr lang="it-IT" dirty="0"/>
              <a:t> è la </a:t>
            </a:r>
            <a:r>
              <a:rPr lang="it-IT" b="1" dirty="0">
                <a:solidFill>
                  <a:srgbClr val="FF0000"/>
                </a:solidFill>
              </a:rPr>
              <a:t>conoscenza dei propri studenti</a:t>
            </a:r>
            <a:r>
              <a:rPr lang="it-IT" dirty="0"/>
              <a:t>….Facciamo un esempio:</a:t>
            </a:r>
          </a:p>
          <a:p>
            <a:pPr marL="0" indent="0" algn="just">
              <a:buNone/>
            </a:pPr>
            <a:r>
              <a:rPr lang="it-IT" dirty="0"/>
              <a:t>Se uno studente ha un media consolidata a matematica del 4 durante la didattica in presenza, risulterà anomala una verifica con voto 10 durante la didattica a distanza.</a:t>
            </a:r>
          </a:p>
          <a:p>
            <a:pPr marL="0" indent="0" algn="just">
              <a:buNone/>
            </a:pPr>
            <a:r>
              <a:rPr lang="it-IT" b="1" dirty="0">
                <a:solidFill>
                  <a:srgbClr val="FF0000"/>
                </a:solidFill>
              </a:rPr>
              <a:t>Verifica di svolgimenti «anomali» </a:t>
            </a:r>
            <a:r>
              <a:rPr lang="it-IT" dirty="0"/>
              <a:t>di esercizi: ad esempio </a:t>
            </a:r>
            <a:r>
              <a:rPr lang="it-IT" dirty="0" err="1"/>
              <a:t>photomath</a:t>
            </a:r>
            <a:r>
              <a:rPr lang="it-IT" dirty="0"/>
              <a:t> svolge le espressioni in modo diverso da quello usualmente svolto durante le lezioni.</a:t>
            </a:r>
          </a:p>
          <a:p>
            <a:pPr marL="0" indent="0" algn="just">
              <a:buFont typeface="Arial" panose="020B0604020202020204" pitchFamily="34" charset="0"/>
              <a:buNone/>
            </a:pPr>
            <a:r>
              <a:rPr lang="it-IT" b="1" dirty="0">
                <a:solidFill>
                  <a:srgbClr val="FF0000"/>
                </a:solidFill>
              </a:rPr>
              <a:t>Verifica di brani perfettamente uguali </a:t>
            </a:r>
            <a:r>
              <a:rPr lang="it-IT" dirty="0"/>
              <a:t>tra due o più studenti.</a:t>
            </a:r>
          </a:p>
          <a:p>
            <a:pPr marL="0" indent="0" algn="just">
              <a:buFont typeface="Arial" panose="020B0604020202020204" pitchFamily="34" charset="0"/>
              <a:buNone/>
            </a:pPr>
            <a:r>
              <a:rPr lang="it-IT" b="1" dirty="0">
                <a:solidFill>
                  <a:srgbClr val="FF0000"/>
                </a:solidFill>
              </a:rPr>
              <a:t>Utilizzo del web </a:t>
            </a:r>
            <a:r>
              <a:rPr lang="it-IT" dirty="0"/>
              <a:t>per verificare l’originalità dei testi.</a:t>
            </a:r>
          </a:p>
        </p:txBody>
      </p:sp>
      <p:sp>
        <p:nvSpPr>
          <p:cNvPr id="3" name="Titolo 1">
            <a:extLst>
              <a:ext uri="{FF2B5EF4-FFF2-40B4-BE49-F238E27FC236}">
                <a16:creationId xmlns:a16="http://schemas.microsoft.com/office/drawing/2014/main" id="{2EE192B7-8D44-41EF-AE5D-221347FD8110}"/>
              </a:ext>
            </a:extLst>
          </p:cNvPr>
          <p:cNvSpPr>
            <a:spLocks noGrp="1"/>
          </p:cNvSpPr>
          <p:nvPr>
            <p:ph type="title"/>
          </p:nvPr>
        </p:nvSpPr>
        <p:spPr>
          <a:xfrm>
            <a:off x="838200" y="365125"/>
            <a:ext cx="10515600" cy="1325563"/>
          </a:xfrm>
        </p:spPr>
        <p:txBody>
          <a:bodyPr>
            <a:normAutofit/>
          </a:bodyPr>
          <a:lstStyle/>
          <a:p>
            <a:r>
              <a:rPr lang="it-IT" dirty="0">
                <a:solidFill>
                  <a:srgbClr val="FF0000"/>
                </a:solidFill>
              </a:rPr>
              <a:t>Metodi anti-</a:t>
            </a:r>
            <a:r>
              <a:rPr lang="it-IT" dirty="0" err="1">
                <a:solidFill>
                  <a:srgbClr val="FF0000"/>
                </a:solidFill>
              </a:rPr>
              <a:t>cheating</a:t>
            </a:r>
            <a:r>
              <a:rPr lang="it-IT" dirty="0">
                <a:solidFill>
                  <a:srgbClr val="FF0000"/>
                </a:solidFill>
              </a:rPr>
              <a:t> a scuola</a:t>
            </a:r>
            <a:br>
              <a:rPr lang="it-IT" dirty="0"/>
            </a:br>
            <a:endParaRPr lang="it-IT" dirty="0"/>
          </a:p>
        </p:txBody>
      </p:sp>
    </p:spTree>
    <p:extLst>
      <p:ext uri="{BB962C8B-B14F-4D97-AF65-F5344CB8AC3E}">
        <p14:creationId xmlns:p14="http://schemas.microsoft.com/office/powerpoint/2010/main" val="1150298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F3C4B-F089-4CA8-9B7B-1A58CFED145A}"/>
              </a:ext>
            </a:extLst>
          </p:cNvPr>
          <p:cNvSpPr>
            <a:spLocks noGrp="1"/>
          </p:cNvSpPr>
          <p:nvPr>
            <p:ph type="title"/>
          </p:nvPr>
        </p:nvSpPr>
        <p:spPr/>
        <p:txBody>
          <a:bodyPr/>
          <a:lstStyle/>
          <a:p>
            <a:r>
              <a:rPr lang="it-IT" dirty="0" err="1">
                <a:solidFill>
                  <a:srgbClr val="FF0000"/>
                </a:solidFill>
              </a:rPr>
              <a:t>Anticheating</a:t>
            </a:r>
            <a:r>
              <a:rPr lang="it-IT" dirty="0">
                <a:solidFill>
                  <a:srgbClr val="FF0000"/>
                </a:solidFill>
              </a:rPr>
              <a:t> e INVALSI</a:t>
            </a:r>
          </a:p>
        </p:txBody>
      </p:sp>
      <p:sp>
        <p:nvSpPr>
          <p:cNvPr id="3" name="Segnaposto contenuto 2">
            <a:extLst>
              <a:ext uri="{FF2B5EF4-FFF2-40B4-BE49-F238E27FC236}">
                <a16:creationId xmlns:a16="http://schemas.microsoft.com/office/drawing/2014/main" id="{AC3A9718-D469-48EE-8FDF-EF0DC8DB0384}"/>
              </a:ext>
            </a:extLst>
          </p:cNvPr>
          <p:cNvSpPr>
            <a:spLocks noGrp="1"/>
          </p:cNvSpPr>
          <p:nvPr>
            <p:ph idx="1"/>
          </p:nvPr>
        </p:nvSpPr>
        <p:spPr>
          <a:xfrm>
            <a:off x="838200" y="1457326"/>
            <a:ext cx="10515600" cy="5124450"/>
          </a:xfrm>
        </p:spPr>
        <p:txBody>
          <a:bodyPr>
            <a:normAutofit fontScale="92500"/>
          </a:bodyPr>
          <a:lstStyle/>
          <a:p>
            <a:pPr marL="0" indent="0" algn="just">
              <a:buNone/>
            </a:pPr>
            <a:r>
              <a:rPr lang="it-IT" dirty="0"/>
              <a:t>L’</a:t>
            </a:r>
            <a:r>
              <a:rPr lang="it-IT" dirty="0">
                <a:solidFill>
                  <a:srgbClr val="FF0000"/>
                </a:solidFill>
              </a:rPr>
              <a:t>INVALSI</a:t>
            </a:r>
            <a:r>
              <a:rPr lang="it-IT" dirty="0"/>
              <a:t> (Istituto nazionale per la valutazione del sistema educativo di istruzione e di formazione) sta da anni studiando il </a:t>
            </a:r>
            <a:r>
              <a:rPr lang="it-IT" dirty="0" err="1"/>
              <a:t>cheating</a:t>
            </a:r>
            <a:r>
              <a:rPr lang="it-IT" dirty="0"/>
              <a:t> scolastico durante i propri test.</a:t>
            </a:r>
          </a:p>
          <a:p>
            <a:pPr marL="0" indent="0" algn="just">
              <a:buNone/>
            </a:pPr>
            <a:r>
              <a:rPr lang="it-IT" dirty="0"/>
              <a:t>Nell’articolo di orizzonte scuola, citato in sitografia, si legge:</a:t>
            </a:r>
          </a:p>
          <a:p>
            <a:pPr marL="0" indent="0" algn="just">
              <a:buNone/>
            </a:pPr>
            <a:endParaRPr lang="it-IT" dirty="0"/>
          </a:p>
          <a:p>
            <a:pPr marL="0" indent="0" algn="just">
              <a:buNone/>
            </a:pPr>
            <a:r>
              <a:rPr lang="it-IT" dirty="0"/>
              <a:t>«</a:t>
            </a:r>
            <a:r>
              <a:rPr lang="it-IT" i="1" dirty="0"/>
              <a:t>A studiare approfonditamente il fenomeno [</a:t>
            </a:r>
            <a:r>
              <a:rPr lang="it-IT" i="1" dirty="0" err="1"/>
              <a:t>nda</a:t>
            </a:r>
            <a:r>
              <a:rPr lang="it-IT" i="1" dirty="0"/>
              <a:t>: del </a:t>
            </a:r>
            <a:r>
              <a:rPr lang="it-IT" i="1" dirty="0" err="1"/>
              <a:t>cheating</a:t>
            </a:r>
            <a:r>
              <a:rPr lang="it-IT" i="1" dirty="0"/>
              <a:t>] l’INVALSI che temendo, da una parte l’imbroglio al fine di sabotare i test, visto che molti docenti e molti studenti si sono espressi contrariamente ai test che vengono somministrati agli studenti senza tenere conto dell’Offerta Formativa della scuola o del programma di studio svolto nel corso dell’anno scolastico, dall’altra la distorsione portata dagli imbrogli, monitora costantemente i risultati delle verifiche somministrate approssimando gli indicatori di </a:t>
            </a:r>
            <a:r>
              <a:rPr lang="it-IT" i="1" dirty="0" err="1"/>
              <a:t>cheating</a:t>
            </a:r>
            <a:r>
              <a:rPr lang="it-IT" i="1" dirty="0"/>
              <a:t> in ciascuna classe.»</a:t>
            </a:r>
          </a:p>
          <a:p>
            <a:endParaRPr lang="it-IT" dirty="0"/>
          </a:p>
        </p:txBody>
      </p:sp>
    </p:spTree>
    <p:extLst>
      <p:ext uri="{BB962C8B-B14F-4D97-AF65-F5344CB8AC3E}">
        <p14:creationId xmlns:p14="http://schemas.microsoft.com/office/powerpoint/2010/main" val="2048756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DC4F0B4-AF49-4BB7-AEF3-8A6518F6172F}"/>
              </a:ext>
            </a:extLst>
          </p:cNvPr>
          <p:cNvSpPr>
            <a:spLocks noGrp="1"/>
          </p:cNvSpPr>
          <p:nvPr>
            <p:ph idx="1"/>
          </p:nvPr>
        </p:nvSpPr>
        <p:spPr>
          <a:xfrm>
            <a:off x="838200" y="406400"/>
            <a:ext cx="10515600" cy="5308600"/>
          </a:xfrm>
        </p:spPr>
        <p:txBody>
          <a:bodyPr>
            <a:normAutofit/>
          </a:bodyPr>
          <a:lstStyle/>
          <a:p>
            <a:pPr marL="0" indent="0" algn="just">
              <a:buNone/>
            </a:pPr>
            <a:r>
              <a:rPr lang="it-IT" i="1" dirty="0"/>
              <a:t>L’approssimazione avviene in 3 passi:</a:t>
            </a:r>
          </a:p>
          <a:p>
            <a:pPr marL="0" indent="0" algn="just">
              <a:buNone/>
            </a:pPr>
            <a:r>
              <a:rPr lang="it-IT" i="1" dirty="0"/>
              <a:t>1) In ogni classe si valutano media, deviazione standard, risposte mancanti, omogeneità delle risposte.</a:t>
            </a:r>
          </a:p>
          <a:p>
            <a:pPr marL="0" indent="0" algn="just">
              <a:buNone/>
            </a:pPr>
            <a:r>
              <a:rPr lang="it-IT" i="1" dirty="0"/>
              <a:t>2) Con gli indicatori è possibile ricavare un “profilo comportamentale anomalo”.</a:t>
            </a:r>
          </a:p>
          <a:p>
            <a:pPr marL="0" indent="0" algn="just">
              <a:buNone/>
            </a:pPr>
            <a:r>
              <a:rPr lang="it-IT" i="1" dirty="0"/>
              <a:t>3) Si individua il grado di vicinanza al profilo di comportamento anomalo per stabilire la propensione al </a:t>
            </a:r>
            <a:r>
              <a:rPr lang="it-IT" i="1" dirty="0" err="1"/>
              <a:t>cheating</a:t>
            </a:r>
            <a:r>
              <a:rPr lang="it-IT" i="1" dirty="0"/>
              <a:t> di ogni classe.</a:t>
            </a:r>
          </a:p>
          <a:p>
            <a:pPr marL="0" indent="0" algn="just">
              <a:buNone/>
            </a:pPr>
            <a:endParaRPr lang="it-IT" dirty="0"/>
          </a:p>
          <a:p>
            <a:pPr marL="0" indent="0" algn="just">
              <a:buNone/>
            </a:pPr>
            <a:endParaRPr lang="it-IT" dirty="0"/>
          </a:p>
          <a:p>
            <a:pPr marL="0" indent="0" algn="just">
              <a:buNone/>
            </a:pPr>
            <a:r>
              <a:rPr lang="it-IT" dirty="0"/>
              <a:t>L’INVALSI si basa anche sulle valutazioni date dai docenti e calcola lo spostamento tra i risultati dei test e tali valutazioni.</a:t>
            </a:r>
          </a:p>
        </p:txBody>
      </p:sp>
    </p:spTree>
    <p:extLst>
      <p:ext uri="{BB962C8B-B14F-4D97-AF65-F5344CB8AC3E}">
        <p14:creationId xmlns:p14="http://schemas.microsoft.com/office/powerpoint/2010/main" val="2944871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6FC6861-E2D9-4C8D-8B0E-AB01C4239697}"/>
              </a:ext>
            </a:extLst>
          </p:cNvPr>
          <p:cNvSpPr>
            <a:spLocks noGrp="1"/>
          </p:cNvSpPr>
          <p:nvPr>
            <p:ph idx="1"/>
          </p:nvPr>
        </p:nvSpPr>
        <p:spPr>
          <a:xfrm>
            <a:off x="838200" y="1545431"/>
            <a:ext cx="10515600" cy="4947444"/>
          </a:xfrm>
        </p:spPr>
        <p:txBody>
          <a:bodyPr>
            <a:noAutofit/>
          </a:bodyPr>
          <a:lstStyle/>
          <a:p>
            <a:pPr marL="0" indent="0" algn="just">
              <a:buNone/>
            </a:pPr>
            <a:r>
              <a:rPr lang="it-IT" sz="3200" dirty="0"/>
              <a:t>In ambito scolastico il </a:t>
            </a:r>
            <a:r>
              <a:rPr lang="it-IT" sz="3200" dirty="0" err="1"/>
              <a:t>cheating</a:t>
            </a:r>
            <a:r>
              <a:rPr lang="it-IT" sz="3200" dirty="0"/>
              <a:t> è un comportamento scorretto che non rende attendibili i risultati delle valutazioni.</a:t>
            </a:r>
          </a:p>
          <a:p>
            <a:pPr marL="0" indent="0" algn="just">
              <a:buNone/>
            </a:pPr>
            <a:r>
              <a:rPr lang="it-IT" sz="3200" dirty="0"/>
              <a:t>La valutazione finale può dunque essere alterata, pregiudicando l’equità di giudizio tra studenti (</a:t>
            </a:r>
            <a:r>
              <a:rPr lang="it-IT" sz="3200" b="1" dirty="0">
                <a:solidFill>
                  <a:srgbClr val="FF0000"/>
                </a:solidFill>
              </a:rPr>
              <a:t>dimensione morale</a:t>
            </a:r>
            <a:r>
              <a:rPr lang="it-IT" sz="3200" dirty="0"/>
              <a:t>) e la giusta collocazione nel mondo del lavoro (</a:t>
            </a:r>
            <a:r>
              <a:rPr lang="it-IT" sz="3200" b="1" dirty="0">
                <a:solidFill>
                  <a:srgbClr val="FF0000"/>
                </a:solidFill>
              </a:rPr>
              <a:t>dimensione economica e sociale</a:t>
            </a:r>
            <a:r>
              <a:rPr lang="it-IT" sz="3200" dirty="0"/>
              <a:t>).</a:t>
            </a:r>
          </a:p>
          <a:p>
            <a:pPr marL="0" indent="0" algn="just">
              <a:buNone/>
            </a:pPr>
            <a:endParaRPr lang="it-IT" sz="3200" dirty="0"/>
          </a:p>
          <a:p>
            <a:pPr marL="0" indent="0" algn="just">
              <a:buNone/>
            </a:pPr>
            <a:r>
              <a:rPr lang="it-IT" sz="3200" dirty="0"/>
              <a:t>Negli altri ambiti il </a:t>
            </a:r>
            <a:r>
              <a:rPr lang="it-IT" sz="3200" dirty="0" err="1"/>
              <a:t>cheating</a:t>
            </a:r>
            <a:r>
              <a:rPr lang="it-IT" sz="3200" dirty="0"/>
              <a:t> può causare </a:t>
            </a:r>
            <a:r>
              <a:rPr lang="it-IT" sz="3200" b="1" dirty="0">
                <a:solidFill>
                  <a:srgbClr val="FF0000"/>
                </a:solidFill>
              </a:rPr>
              <a:t>pene pecuniarie </a:t>
            </a:r>
            <a:r>
              <a:rPr lang="it-IT" sz="3200" dirty="0"/>
              <a:t>e </a:t>
            </a:r>
            <a:r>
              <a:rPr lang="it-IT" sz="3200" b="1" dirty="0">
                <a:solidFill>
                  <a:srgbClr val="FF0000"/>
                </a:solidFill>
              </a:rPr>
              <a:t>detentive</a:t>
            </a:r>
            <a:r>
              <a:rPr lang="it-IT" sz="3200" dirty="0"/>
              <a:t>.</a:t>
            </a:r>
          </a:p>
        </p:txBody>
      </p:sp>
      <p:sp>
        <p:nvSpPr>
          <p:cNvPr id="4" name="Titolo 1">
            <a:extLst>
              <a:ext uri="{FF2B5EF4-FFF2-40B4-BE49-F238E27FC236}">
                <a16:creationId xmlns:a16="http://schemas.microsoft.com/office/drawing/2014/main" id="{977C6056-9D55-4787-9EC3-2F91B3C32408}"/>
              </a:ext>
            </a:extLst>
          </p:cNvPr>
          <p:cNvSpPr>
            <a:spLocks noGrp="1"/>
          </p:cNvSpPr>
          <p:nvPr>
            <p:ph type="title"/>
          </p:nvPr>
        </p:nvSpPr>
        <p:spPr>
          <a:xfrm>
            <a:off x="838200" y="365125"/>
            <a:ext cx="10515600" cy="1325563"/>
          </a:xfrm>
        </p:spPr>
        <p:txBody>
          <a:bodyPr>
            <a:normAutofit/>
          </a:bodyPr>
          <a:lstStyle/>
          <a:p>
            <a:r>
              <a:rPr lang="it-IT" dirty="0">
                <a:solidFill>
                  <a:srgbClr val="FF0000"/>
                </a:solidFill>
              </a:rPr>
              <a:t>Conseguenze del </a:t>
            </a:r>
            <a:r>
              <a:rPr lang="it-IT" dirty="0" err="1">
                <a:solidFill>
                  <a:srgbClr val="FF0000"/>
                </a:solidFill>
              </a:rPr>
              <a:t>cheating</a:t>
            </a:r>
            <a:br>
              <a:rPr lang="it-IT" dirty="0"/>
            </a:br>
            <a:endParaRPr lang="it-IT" dirty="0"/>
          </a:p>
        </p:txBody>
      </p:sp>
    </p:spTree>
    <p:extLst>
      <p:ext uri="{BB962C8B-B14F-4D97-AF65-F5344CB8AC3E}">
        <p14:creationId xmlns:p14="http://schemas.microsoft.com/office/powerpoint/2010/main" val="2682888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E2EBF8-A40B-4FAF-ABE6-71CA43B1CE10}"/>
              </a:ext>
            </a:extLst>
          </p:cNvPr>
          <p:cNvSpPr>
            <a:spLocks noGrp="1"/>
          </p:cNvSpPr>
          <p:nvPr>
            <p:ph type="title"/>
          </p:nvPr>
        </p:nvSpPr>
        <p:spPr/>
        <p:txBody>
          <a:bodyPr/>
          <a:lstStyle/>
          <a:p>
            <a:r>
              <a:rPr lang="it-IT" dirty="0"/>
              <a:t>Sitografia</a:t>
            </a:r>
          </a:p>
        </p:txBody>
      </p:sp>
      <p:sp>
        <p:nvSpPr>
          <p:cNvPr id="3" name="Segnaposto contenuto 2">
            <a:extLst>
              <a:ext uri="{FF2B5EF4-FFF2-40B4-BE49-F238E27FC236}">
                <a16:creationId xmlns:a16="http://schemas.microsoft.com/office/drawing/2014/main" id="{0EC4087A-935C-445C-B769-C64D20421FBF}"/>
              </a:ext>
            </a:extLst>
          </p:cNvPr>
          <p:cNvSpPr>
            <a:spLocks noGrp="1"/>
          </p:cNvSpPr>
          <p:nvPr>
            <p:ph idx="1"/>
          </p:nvPr>
        </p:nvSpPr>
        <p:spPr/>
        <p:txBody>
          <a:bodyPr>
            <a:normAutofit/>
          </a:bodyPr>
          <a:lstStyle/>
          <a:p>
            <a:r>
              <a:rPr lang="it-IT" sz="1600" dirty="0">
                <a:hlinkClick r:id="rId2"/>
              </a:rPr>
              <a:t>https://www.wordreference.com/enit/cheating</a:t>
            </a:r>
            <a:endParaRPr lang="it-IT" sz="1600" dirty="0"/>
          </a:p>
          <a:p>
            <a:r>
              <a:rPr lang="it-IT" sz="1600" dirty="0">
                <a:hlinkClick r:id="rId3"/>
              </a:rPr>
              <a:t>https://it.qaz.wiki/wiki/Cheating_in_video_games#Cheat_codes</a:t>
            </a:r>
            <a:endParaRPr lang="it-IT" sz="1600" dirty="0"/>
          </a:p>
          <a:p>
            <a:r>
              <a:rPr lang="it-IT" sz="1600" dirty="0">
                <a:hlinkClick r:id="rId4"/>
              </a:rPr>
              <a:t>https://it.qaz.wiki/wiki/Video_game_bot</a:t>
            </a:r>
            <a:endParaRPr lang="it-IT" sz="1600" dirty="0"/>
          </a:p>
          <a:p>
            <a:r>
              <a:rPr lang="it-IT" sz="1600" dirty="0">
                <a:hlinkClick r:id="rId5"/>
              </a:rPr>
              <a:t>https://www.criticalhit.net/gaming/match-fixing-scripting-south-korean-police-bust-illegal-scripting-operation/</a:t>
            </a:r>
            <a:endParaRPr lang="it-IT" sz="1600" dirty="0"/>
          </a:p>
          <a:p>
            <a:r>
              <a:rPr lang="it-IT" sz="1600" dirty="0">
                <a:hlinkClick r:id="rId6"/>
              </a:rPr>
              <a:t>https://www.pcmag.com/news/south-korea-makes-game-hacking-illegal</a:t>
            </a:r>
            <a:endParaRPr lang="it-IT" sz="1600" dirty="0"/>
          </a:p>
          <a:p>
            <a:r>
              <a:rPr lang="it-IT" sz="1600" dirty="0">
                <a:hlinkClick r:id="rId7"/>
              </a:rPr>
              <a:t>https://it.wikipedia.org/wiki/Comportamenti_irregolari_negli_scacchi</a:t>
            </a:r>
            <a:endParaRPr lang="it-IT" sz="1600" dirty="0"/>
          </a:p>
          <a:p>
            <a:r>
              <a:rPr lang="it-IT" sz="1600" dirty="0">
                <a:hlinkClick r:id="rId8"/>
              </a:rPr>
              <a:t>https://scacchi.wordpress.com/tag/re-canuto/</a:t>
            </a:r>
            <a:endParaRPr lang="it-IT" sz="1600" dirty="0"/>
          </a:p>
          <a:p>
            <a:r>
              <a:rPr lang="it-IT" sz="1600" dirty="0">
                <a:hlinkClick r:id="rId9"/>
              </a:rPr>
              <a:t>http://soloscacchi.altervista.org/?p=2293</a:t>
            </a:r>
            <a:endParaRPr lang="it-IT" sz="1600" dirty="0"/>
          </a:p>
          <a:p>
            <a:r>
              <a:rPr lang="it-IT" sz="1600" dirty="0">
                <a:hlinkClick r:id="rId10"/>
              </a:rPr>
              <a:t>https://www.wemedia.it/scacchi-computer-storia-538.html</a:t>
            </a:r>
            <a:endParaRPr lang="it-IT" sz="1600" dirty="0"/>
          </a:p>
          <a:p>
            <a:r>
              <a:rPr lang="it-IT" sz="1600" dirty="0">
                <a:hlinkClick r:id="rId11"/>
              </a:rPr>
              <a:t>https://it.wikipedia.org/wiki/IBM_Deep_Blue</a:t>
            </a:r>
            <a:endParaRPr lang="it-IT" sz="1600" dirty="0"/>
          </a:p>
          <a:p>
            <a:r>
              <a:rPr lang="it-IT" sz="1600" dirty="0">
                <a:hlinkClick r:id="rId12"/>
              </a:rPr>
              <a:t>https://www.orizzontescuola.it/cheating-e-invalsi-mappatura-dell-imbroglio-scolastico-e-sue-conseguenze/</a:t>
            </a:r>
            <a:endParaRPr lang="it-IT" sz="1600" dirty="0"/>
          </a:p>
          <a:p>
            <a:endParaRPr lang="it-IT" sz="1600" dirty="0"/>
          </a:p>
          <a:p>
            <a:endParaRPr lang="it-IT" sz="1600" dirty="0"/>
          </a:p>
          <a:p>
            <a:endParaRPr lang="it-IT" sz="1100" b="1" dirty="0"/>
          </a:p>
          <a:p>
            <a:endParaRPr lang="it-IT" sz="1600" dirty="0"/>
          </a:p>
          <a:p>
            <a:endParaRPr lang="it-IT" sz="1600" dirty="0"/>
          </a:p>
          <a:p>
            <a:endParaRPr lang="it-IT" sz="1600" dirty="0"/>
          </a:p>
          <a:p>
            <a:endParaRPr lang="it-IT" sz="1600" dirty="0"/>
          </a:p>
          <a:p>
            <a:endParaRPr lang="it-IT" sz="1600" dirty="0"/>
          </a:p>
          <a:p>
            <a:endParaRPr lang="it-IT" sz="1600" dirty="0"/>
          </a:p>
          <a:p>
            <a:endParaRPr lang="it-IT" sz="1600" dirty="0"/>
          </a:p>
          <a:p>
            <a:pPr marL="0" indent="0">
              <a:buNone/>
            </a:pPr>
            <a:endParaRPr lang="it-IT" sz="1600" dirty="0"/>
          </a:p>
          <a:p>
            <a:endParaRPr lang="it-IT" dirty="0"/>
          </a:p>
        </p:txBody>
      </p:sp>
    </p:spTree>
    <p:extLst>
      <p:ext uri="{BB962C8B-B14F-4D97-AF65-F5344CB8AC3E}">
        <p14:creationId xmlns:p14="http://schemas.microsoft.com/office/powerpoint/2010/main" val="151420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0531D91-19CC-4672-87F3-7B8AA9A4F918}"/>
              </a:ext>
            </a:extLst>
          </p:cNvPr>
          <p:cNvSpPr>
            <a:spLocks noGrp="1"/>
          </p:cNvSpPr>
          <p:nvPr>
            <p:ph idx="1"/>
          </p:nvPr>
        </p:nvSpPr>
        <p:spPr>
          <a:xfrm>
            <a:off x="762000" y="520700"/>
            <a:ext cx="10515600" cy="5918200"/>
          </a:xfrm>
        </p:spPr>
        <p:txBody>
          <a:bodyPr>
            <a:normAutofit/>
          </a:bodyPr>
          <a:lstStyle/>
          <a:p>
            <a:endParaRPr lang="it-IT" dirty="0"/>
          </a:p>
          <a:p>
            <a:endParaRPr lang="it-IT" dirty="0"/>
          </a:p>
          <a:p>
            <a:r>
              <a:rPr lang="it-IT" dirty="0" err="1"/>
              <a:t>Cheating</a:t>
            </a:r>
            <a:r>
              <a:rPr lang="it-IT" dirty="0"/>
              <a:t> nei videogiochi</a:t>
            </a:r>
          </a:p>
          <a:p>
            <a:endParaRPr lang="it-IT" dirty="0"/>
          </a:p>
          <a:p>
            <a:pPr marL="0" indent="0">
              <a:buNone/>
            </a:pPr>
            <a:endParaRPr lang="it-IT" dirty="0"/>
          </a:p>
          <a:p>
            <a:r>
              <a:rPr lang="it-IT" dirty="0" err="1"/>
              <a:t>Cheating</a:t>
            </a:r>
            <a:r>
              <a:rPr lang="it-IT" dirty="0"/>
              <a:t> negli scacchi	</a:t>
            </a:r>
          </a:p>
          <a:p>
            <a:pPr marL="0" indent="0">
              <a:buNone/>
            </a:pPr>
            <a:endParaRPr lang="it-IT" dirty="0"/>
          </a:p>
          <a:p>
            <a:pPr marL="0" indent="0">
              <a:buNone/>
            </a:pPr>
            <a:endParaRPr lang="it-IT" dirty="0"/>
          </a:p>
          <a:p>
            <a:r>
              <a:rPr lang="it-IT" dirty="0" err="1"/>
              <a:t>Cheating</a:t>
            </a:r>
            <a:r>
              <a:rPr lang="it-IT" dirty="0"/>
              <a:t> nella vita scolastica 	</a:t>
            </a:r>
          </a:p>
        </p:txBody>
      </p:sp>
      <p:pic>
        <p:nvPicPr>
          <p:cNvPr id="7" name="Immagine 6">
            <a:extLst>
              <a:ext uri="{FF2B5EF4-FFF2-40B4-BE49-F238E27FC236}">
                <a16:creationId xmlns:a16="http://schemas.microsoft.com/office/drawing/2014/main" id="{720F0943-3B48-46DA-B515-130293C9DF7E}"/>
              </a:ext>
            </a:extLst>
          </p:cNvPr>
          <p:cNvPicPr>
            <a:picLocks noChangeAspect="1"/>
          </p:cNvPicPr>
          <p:nvPr/>
        </p:nvPicPr>
        <p:blipFill>
          <a:blip r:embed="rId2"/>
          <a:stretch>
            <a:fillRect/>
          </a:stretch>
        </p:blipFill>
        <p:spPr>
          <a:xfrm>
            <a:off x="5257799" y="4090534"/>
            <a:ext cx="2338389" cy="2247283"/>
          </a:xfrm>
          <a:prstGeom prst="rect">
            <a:avLst/>
          </a:prstGeom>
          <a:effectLst>
            <a:outerShdw blurRad="50800" dist="38100" dir="2700000" algn="tl" rotWithShape="0">
              <a:prstClr val="black">
                <a:alpha val="40000"/>
              </a:prstClr>
            </a:outerShdw>
          </a:effectLst>
        </p:spPr>
      </p:pic>
      <p:pic>
        <p:nvPicPr>
          <p:cNvPr id="11" name="Immagine 10">
            <a:extLst>
              <a:ext uri="{FF2B5EF4-FFF2-40B4-BE49-F238E27FC236}">
                <a16:creationId xmlns:a16="http://schemas.microsoft.com/office/drawing/2014/main" id="{26389BC8-93C3-4EB3-8EFE-6F02CBBC21AB}"/>
              </a:ext>
            </a:extLst>
          </p:cNvPr>
          <p:cNvPicPr>
            <a:picLocks noChangeAspect="1"/>
          </p:cNvPicPr>
          <p:nvPr/>
        </p:nvPicPr>
        <p:blipFill>
          <a:blip r:embed="rId3"/>
          <a:stretch>
            <a:fillRect/>
          </a:stretch>
        </p:blipFill>
        <p:spPr>
          <a:xfrm>
            <a:off x="5257800" y="986195"/>
            <a:ext cx="2338388" cy="1416825"/>
          </a:xfrm>
          <a:prstGeom prst="rect">
            <a:avLst/>
          </a:prstGeom>
          <a:effectLst>
            <a:outerShdw blurRad="50800" dist="38100" dir="2700000" algn="tl" rotWithShape="0">
              <a:prstClr val="black">
                <a:alpha val="40000"/>
              </a:prstClr>
            </a:outerShdw>
          </a:effectLst>
        </p:spPr>
      </p:pic>
      <p:pic>
        <p:nvPicPr>
          <p:cNvPr id="13" name="Immagine 12">
            <a:extLst>
              <a:ext uri="{FF2B5EF4-FFF2-40B4-BE49-F238E27FC236}">
                <a16:creationId xmlns:a16="http://schemas.microsoft.com/office/drawing/2014/main" id="{68EE02C0-C3B4-4D9E-ACDD-804397841CB6}"/>
              </a:ext>
            </a:extLst>
          </p:cNvPr>
          <p:cNvPicPr>
            <a:picLocks noChangeAspect="1"/>
          </p:cNvPicPr>
          <p:nvPr/>
        </p:nvPicPr>
        <p:blipFill>
          <a:blip r:embed="rId4"/>
          <a:stretch>
            <a:fillRect/>
          </a:stretch>
        </p:blipFill>
        <p:spPr>
          <a:xfrm>
            <a:off x="5257799" y="2445959"/>
            <a:ext cx="2338389" cy="1601636"/>
          </a:xfrm>
          <a:prstGeom prst="rect">
            <a:avLst/>
          </a:prstGeom>
          <a:effectLst>
            <a:outerShdw blurRad="50800" dist="38100" dir="2700000" algn="tl" rotWithShape="0">
              <a:prstClr val="black">
                <a:alpha val="40000"/>
              </a:prstClr>
            </a:outerShdw>
          </a:effectLst>
        </p:spPr>
      </p:pic>
      <p:sp>
        <p:nvSpPr>
          <p:cNvPr id="14" name="Segnaposto contenuto 2">
            <a:extLst>
              <a:ext uri="{FF2B5EF4-FFF2-40B4-BE49-F238E27FC236}">
                <a16:creationId xmlns:a16="http://schemas.microsoft.com/office/drawing/2014/main" id="{FB0E548D-7C22-4FF1-8631-6F228DAF7B6C}"/>
              </a:ext>
            </a:extLst>
          </p:cNvPr>
          <p:cNvSpPr txBox="1">
            <a:spLocks/>
          </p:cNvSpPr>
          <p:nvPr/>
        </p:nvSpPr>
        <p:spPr>
          <a:xfrm>
            <a:off x="7791451" y="986195"/>
            <a:ext cx="3905250" cy="4979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dirty="0"/>
              <a:t>In tutti questi ambiti il «</a:t>
            </a:r>
            <a:r>
              <a:rPr lang="it-IT" dirty="0" err="1"/>
              <a:t>cheater</a:t>
            </a:r>
            <a:r>
              <a:rPr lang="it-IT" dirty="0"/>
              <a:t>» ricerca un </a:t>
            </a:r>
            <a:r>
              <a:rPr lang="it-IT" u="sng" dirty="0"/>
              <a:t>vantaggio personale</a:t>
            </a:r>
            <a:r>
              <a:rPr lang="it-IT" dirty="0"/>
              <a:t>.</a:t>
            </a:r>
          </a:p>
          <a:p>
            <a:pPr marL="0" indent="0" algn="just">
              <a:buFont typeface="Arial" panose="020B0604020202020204" pitchFamily="34" charset="0"/>
              <a:buNone/>
            </a:pPr>
            <a:r>
              <a:rPr lang="it-IT" dirty="0"/>
              <a:t>Ma questo vantaggio va sempre a </a:t>
            </a:r>
            <a:r>
              <a:rPr lang="it-IT" u="sng" dirty="0"/>
              <a:t>discapito degli altri</a:t>
            </a:r>
            <a:r>
              <a:rPr lang="it-IT" dirty="0"/>
              <a:t> giocatori (se il videogioco è condiviso) o compagni.</a:t>
            </a:r>
          </a:p>
        </p:txBody>
      </p:sp>
    </p:spTree>
    <p:extLst>
      <p:ext uri="{BB962C8B-B14F-4D97-AF65-F5344CB8AC3E}">
        <p14:creationId xmlns:p14="http://schemas.microsoft.com/office/powerpoint/2010/main" val="170309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345360-F351-4BDB-8080-4EC8F863CAF2}"/>
              </a:ext>
            </a:extLst>
          </p:cNvPr>
          <p:cNvSpPr>
            <a:spLocks noGrp="1"/>
          </p:cNvSpPr>
          <p:nvPr>
            <p:ph type="title"/>
          </p:nvPr>
        </p:nvSpPr>
        <p:spPr/>
        <p:txBody>
          <a:bodyPr/>
          <a:lstStyle/>
          <a:p>
            <a:r>
              <a:rPr lang="it-IT" dirty="0" err="1">
                <a:solidFill>
                  <a:srgbClr val="FF0000"/>
                </a:solidFill>
              </a:rPr>
              <a:t>Cheating</a:t>
            </a:r>
            <a:r>
              <a:rPr lang="it-IT" dirty="0">
                <a:solidFill>
                  <a:srgbClr val="FF0000"/>
                </a:solidFill>
              </a:rPr>
              <a:t> nei videogiochi</a:t>
            </a:r>
            <a:br>
              <a:rPr lang="it-IT" dirty="0"/>
            </a:br>
            <a:endParaRPr lang="it-IT" dirty="0"/>
          </a:p>
        </p:txBody>
      </p:sp>
      <p:sp>
        <p:nvSpPr>
          <p:cNvPr id="3" name="Segnaposto contenuto 2">
            <a:extLst>
              <a:ext uri="{FF2B5EF4-FFF2-40B4-BE49-F238E27FC236}">
                <a16:creationId xmlns:a16="http://schemas.microsoft.com/office/drawing/2014/main" id="{FEDE7B44-AE97-4924-BCC9-C71DC9B7E867}"/>
              </a:ext>
            </a:extLst>
          </p:cNvPr>
          <p:cNvSpPr>
            <a:spLocks noGrp="1"/>
          </p:cNvSpPr>
          <p:nvPr>
            <p:ph idx="1"/>
          </p:nvPr>
        </p:nvSpPr>
        <p:spPr/>
        <p:txBody>
          <a:bodyPr>
            <a:normAutofit/>
          </a:bodyPr>
          <a:lstStyle/>
          <a:p>
            <a:pPr marL="0" indent="0" algn="just">
              <a:buNone/>
            </a:pPr>
            <a:r>
              <a:rPr lang="it-IT" sz="2400" dirty="0"/>
              <a:t>Nei videogiochi si fa spesso uso dei </a:t>
            </a:r>
            <a:r>
              <a:rPr lang="it-IT" sz="2400" u="sng" dirty="0" err="1"/>
              <a:t>cheat</a:t>
            </a:r>
            <a:r>
              <a:rPr lang="it-IT" sz="2400" u="sng" dirty="0"/>
              <a:t> code</a:t>
            </a:r>
            <a:r>
              <a:rPr lang="it-IT" sz="2400" dirty="0"/>
              <a:t>.</a:t>
            </a:r>
          </a:p>
          <a:p>
            <a:pPr marL="0" indent="0" algn="just">
              <a:buNone/>
            </a:pPr>
            <a:r>
              <a:rPr lang="it-IT" sz="2400" dirty="0"/>
              <a:t>I primi </a:t>
            </a:r>
            <a:r>
              <a:rPr lang="it-IT" sz="2400" dirty="0" err="1"/>
              <a:t>cheat</a:t>
            </a:r>
            <a:r>
              <a:rPr lang="it-IT" sz="2400" dirty="0"/>
              <a:t> code sono stati implementati dalle stesse case di sviluppo software allo scopo di testare i propri videogiochi.</a:t>
            </a:r>
          </a:p>
          <a:p>
            <a:pPr marL="0" indent="0" algn="just">
              <a:buNone/>
            </a:pPr>
            <a:r>
              <a:rPr lang="it-IT" sz="2400" dirty="0"/>
              <a:t>I chat code sono stati usati anche da sviluppatori indipendenti per rendere i giochi più semplici, entrando nei linguaggi sorgente del gioco.</a:t>
            </a:r>
          </a:p>
          <a:p>
            <a:pPr marL="0" indent="0" algn="just">
              <a:buNone/>
            </a:pPr>
            <a:r>
              <a:rPr lang="it-IT" sz="2400" dirty="0">
                <a:effectLst/>
              </a:rPr>
              <a:t>Molti giochi che utilizzano acquisti in-game considerano barare non solo sbagliato ma anche </a:t>
            </a:r>
            <a:r>
              <a:rPr lang="it-IT" sz="2400" u="sng" dirty="0">
                <a:effectLst/>
              </a:rPr>
              <a:t>illegale</a:t>
            </a:r>
            <a:r>
              <a:rPr lang="it-IT" sz="2400" dirty="0">
                <a:effectLst/>
              </a:rPr>
              <a:t>, visto che i </a:t>
            </a:r>
            <a:r>
              <a:rPr lang="it-IT" sz="2400" dirty="0" err="1">
                <a:effectLst/>
              </a:rPr>
              <a:t>cheat</a:t>
            </a:r>
            <a:r>
              <a:rPr lang="it-IT" sz="2400" dirty="0">
                <a:effectLst/>
              </a:rPr>
              <a:t> in tali giochi consentirebbero ai giocatori di accedere a contenuti (come power-up e monete extra) che altrimenti richiederebbero il pagamento per essere ottenuti.</a:t>
            </a:r>
          </a:p>
          <a:p>
            <a:pPr marL="0" indent="0" algn="just">
              <a:buNone/>
            </a:pPr>
            <a:r>
              <a:rPr lang="it-IT" sz="2400" dirty="0"/>
              <a:t>Nei giochi multiplayer il </a:t>
            </a:r>
            <a:r>
              <a:rPr lang="it-IT" sz="2400" dirty="0" err="1"/>
              <a:t>cheating</a:t>
            </a:r>
            <a:r>
              <a:rPr lang="it-IT" sz="2400" dirty="0"/>
              <a:t> è </a:t>
            </a:r>
            <a:r>
              <a:rPr lang="it-IT" sz="2400" u="sng" dirty="0"/>
              <a:t>disapprovato</a:t>
            </a:r>
            <a:r>
              <a:rPr lang="it-IT" sz="2400" dirty="0"/>
              <a:t> e </a:t>
            </a:r>
            <a:r>
              <a:rPr lang="it-IT" sz="2400" u="sng" dirty="0"/>
              <a:t>vietato</a:t>
            </a:r>
            <a:r>
              <a:rPr lang="it-IT" sz="2400" dirty="0"/>
              <a:t>.</a:t>
            </a:r>
          </a:p>
        </p:txBody>
      </p:sp>
    </p:spTree>
    <p:extLst>
      <p:ext uri="{BB962C8B-B14F-4D97-AF65-F5344CB8AC3E}">
        <p14:creationId xmlns:p14="http://schemas.microsoft.com/office/powerpoint/2010/main" val="309841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B092A9-8C58-4E05-BA5E-431CD1C9057D}"/>
              </a:ext>
            </a:extLst>
          </p:cNvPr>
          <p:cNvSpPr>
            <a:spLocks noGrp="1"/>
          </p:cNvSpPr>
          <p:nvPr>
            <p:ph type="title"/>
          </p:nvPr>
        </p:nvSpPr>
        <p:spPr/>
        <p:txBody>
          <a:bodyPr/>
          <a:lstStyle/>
          <a:p>
            <a:r>
              <a:rPr lang="it-IT" dirty="0">
                <a:solidFill>
                  <a:srgbClr val="FF0000"/>
                </a:solidFill>
              </a:rPr>
              <a:t>Strumenti per il </a:t>
            </a:r>
            <a:r>
              <a:rPr lang="it-IT" dirty="0" err="1">
                <a:solidFill>
                  <a:srgbClr val="FF0000"/>
                </a:solidFill>
              </a:rPr>
              <a:t>cheating</a:t>
            </a:r>
            <a:r>
              <a:rPr lang="it-IT" dirty="0">
                <a:solidFill>
                  <a:srgbClr val="FF0000"/>
                </a:solidFill>
              </a:rPr>
              <a:t> nei videogiochi</a:t>
            </a:r>
          </a:p>
        </p:txBody>
      </p:sp>
      <p:sp>
        <p:nvSpPr>
          <p:cNvPr id="3" name="Segnaposto contenuto 2">
            <a:extLst>
              <a:ext uri="{FF2B5EF4-FFF2-40B4-BE49-F238E27FC236}">
                <a16:creationId xmlns:a16="http://schemas.microsoft.com/office/drawing/2014/main" id="{DCC306CE-F919-4EFE-86B7-7BDE2F0A32AB}"/>
              </a:ext>
            </a:extLst>
          </p:cNvPr>
          <p:cNvSpPr>
            <a:spLocks noGrp="1"/>
          </p:cNvSpPr>
          <p:nvPr>
            <p:ph idx="1"/>
          </p:nvPr>
        </p:nvSpPr>
        <p:spPr/>
        <p:txBody>
          <a:bodyPr/>
          <a:lstStyle/>
          <a:p>
            <a:pPr marL="0" indent="0" algn="just">
              <a:buNone/>
            </a:pPr>
            <a:r>
              <a:rPr lang="it-IT" b="1" dirty="0"/>
              <a:t>Bot</a:t>
            </a:r>
            <a:r>
              <a:rPr lang="it-IT" dirty="0"/>
              <a:t>: è un sistema esperto che simula un essere umano durante un videogioco, ma con velocità e destrezza maggiore. I Bot più avanzati sviluppano un apprendimento durante il gioco per migliorare le prestazioni anche in relazione agli avversari.</a:t>
            </a:r>
          </a:p>
          <a:p>
            <a:pPr marL="0" indent="0" algn="just">
              <a:buNone/>
            </a:pPr>
            <a:r>
              <a:rPr lang="it-IT" b="1" dirty="0">
                <a:effectLst/>
              </a:rPr>
              <a:t>Hardware per la modifica della memoria</a:t>
            </a:r>
            <a:r>
              <a:rPr lang="it-IT" dirty="0">
                <a:effectLst/>
              </a:rPr>
              <a:t>: sono cartucce, collegate al device su cui si svolge il gioco tramite una interfaccia, che modificano il codice del gioco.</a:t>
            </a:r>
          </a:p>
          <a:p>
            <a:pPr marL="0" indent="0" algn="just">
              <a:buNone/>
            </a:pPr>
            <a:r>
              <a:rPr lang="it-IT" b="1" dirty="0">
                <a:effectLst/>
              </a:rPr>
              <a:t>Software di editing della memoria</a:t>
            </a:r>
            <a:r>
              <a:rPr lang="it-IT" dirty="0">
                <a:effectLst/>
              </a:rPr>
              <a:t>: consentono di modificare alcuni valori della memoria in cui trovano valori noti (numero di vite, punteggio,…).</a:t>
            </a:r>
          </a:p>
          <a:p>
            <a:pPr marL="0" indent="0">
              <a:buNone/>
            </a:pPr>
            <a:endParaRPr lang="it-IT" dirty="0"/>
          </a:p>
        </p:txBody>
      </p:sp>
    </p:spTree>
    <p:extLst>
      <p:ext uri="{BB962C8B-B14F-4D97-AF65-F5344CB8AC3E}">
        <p14:creationId xmlns:p14="http://schemas.microsoft.com/office/powerpoint/2010/main" val="310541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DD28E62-60FE-4A41-914C-0FD08CC77DAE}"/>
              </a:ext>
            </a:extLst>
          </p:cNvPr>
          <p:cNvSpPr>
            <a:spLocks noGrp="1"/>
          </p:cNvSpPr>
          <p:nvPr>
            <p:ph idx="1"/>
          </p:nvPr>
        </p:nvSpPr>
        <p:spPr>
          <a:xfrm>
            <a:off x="838200" y="1825625"/>
            <a:ext cx="4991100" cy="4351338"/>
          </a:xfrm>
        </p:spPr>
        <p:txBody>
          <a:bodyPr/>
          <a:lstStyle/>
          <a:p>
            <a:pPr marL="0" indent="0" algn="just">
              <a:buNone/>
            </a:pPr>
            <a:r>
              <a:rPr lang="it-IT" b="1" dirty="0">
                <a:effectLst/>
                <a:ea typeface="Times New Roman" panose="02020603050405020304" pitchFamily="18" charset="0"/>
                <a:cs typeface="Times New Roman" panose="02020603050405020304" pitchFamily="18" charset="0"/>
              </a:rPr>
              <a:t>League of </a:t>
            </a:r>
            <a:r>
              <a:rPr lang="it-IT" b="1" dirty="0" err="1">
                <a:effectLst/>
                <a:ea typeface="Times New Roman" panose="02020603050405020304" pitchFamily="18" charset="0"/>
                <a:cs typeface="Times New Roman" panose="02020603050405020304" pitchFamily="18" charset="0"/>
              </a:rPr>
              <a:t>Legends</a:t>
            </a:r>
            <a:r>
              <a:rPr lang="it-IT" b="1" dirty="0">
                <a:effectLst/>
                <a:ea typeface="Times New Roman" panose="02020603050405020304" pitchFamily="18" charset="0"/>
                <a:cs typeface="Times New Roman" panose="02020603050405020304" pitchFamily="18" charset="0"/>
              </a:rPr>
              <a:t> </a:t>
            </a:r>
            <a:r>
              <a:rPr lang="it-IT" dirty="0">
                <a:effectLst/>
                <a:ea typeface="Times New Roman" panose="02020603050405020304" pitchFamily="18" charset="0"/>
                <a:cs typeface="Times New Roman" panose="02020603050405020304" pitchFamily="18" charset="0"/>
              </a:rPr>
              <a:t>è il gioco più popolare in Corea del Sud. La polizia ha scoperto un software di terze parti che consente reazioni disumane: il personaggio esegue operazioni più velocemente, spara prima degli altri, ecc. Lo scripting è stato venduto a migliaia di giocatori coreani, per un giro totale di 350 mila dollari.</a:t>
            </a:r>
            <a:endParaRPr lang="it-IT" dirty="0">
              <a:effectLst/>
              <a:ea typeface="DengXian" panose="02010600030101010101" pitchFamily="2" charset="-122"/>
              <a:cs typeface="Times New Roman" panose="02020603050405020304" pitchFamily="18" charset="0"/>
            </a:endParaRPr>
          </a:p>
          <a:p>
            <a:pPr marL="0" indent="0">
              <a:buNone/>
            </a:pPr>
            <a:endParaRPr lang="it-IT" dirty="0"/>
          </a:p>
        </p:txBody>
      </p:sp>
      <p:sp>
        <p:nvSpPr>
          <p:cNvPr id="4" name="Rectangle 1">
            <a:extLst>
              <a:ext uri="{FF2B5EF4-FFF2-40B4-BE49-F238E27FC236}">
                <a16:creationId xmlns:a16="http://schemas.microsoft.com/office/drawing/2014/main" id="{26E1DD99-4A2D-4CD4-84B1-96966E443868}"/>
              </a:ext>
            </a:extLst>
          </p:cNvPr>
          <p:cNvSpPr>
            <a:spLocks noGrp="1" noChangeArrowheads="1"/>
          </p:cNvSpPr>
          <p:nvPr>
            <p:ph type="title"/>
          </p:nvPr>
        </p:nvSpPr>
        <p:spPr bwMode="auto">
          <a:xfrm>
            <a:off x="838200" y="673963"/>
            <a:ext cx="109007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kumimoji="0" lang="it-IT" altLang="it-IT" sz="2800" b="0" i="0" u="none" strike="noStrike" cap="none" normalizeH="0" baseline="0" dirty="0">
                <a:ln>
                  <a:noFill/>
                </a:ln>
                <a:solidFill>
                  <a:srgbClr val="FF0000"/>
                </a:solidFill>
                <a:effectLst/>
                <a:latin typeface="Arial Unicode MS"/>
              </a:rPr>
              <a:t>La polizia sudcoreana interrompe un'operazione illegale di scripting</a:t>
            </a:r>
            <a:br>
              <a:rPr kumimoji="0" lang="it-IT" altLang="it-IT" sz="2800" b="0" i="0" u="none" strike="noStrike" cap="none" normalizeH="0" baseline="0" dirty="0">
                <a:ln>
                  <a:noFill/>
                </a:ln>
                <a:solidFill>
                  <a:srgbClr val="FF0000"/>
                </a:solidFill>
                <a:effectLst/>
                <a:latin typeface="Arial Unicode MS"/>
              </a:rPr>
            </a:br>
            <a:r>
              <a:rPr lang="en-US" sz="1200" dirty="0"/>
              <a:t>Posted on December 2, 2016</a:t>
            </a:r>
            <a:endParaRPr kumimoji="0" lang="it-IT" altLang="it-IT" sz="1200" b="0" i="0" u="none" strike="noStrike" cap="none" normalizeH="0" baseline="0" dirty="0">
              <a:ln>
                <a:noFill/>
              </a:ln>
              <a:solidFill>
                <a:srgbClr val="FF0000"/>
              </a:solidFill>
              <a:effectLst/>
              <a:latin typeface="Arial" panose="020B0604020202020204" pitchFamily="34" charset="0"/>
            </a:endParaRPr>
          </a:p>
        </p:txBody>
      </p:sp>
      <p:pic>
        <p:nvPicPr>
          <p:cNvPr id="6" name="Immagine 5">
            <a:extLst>
              <a:ext uri="{FF2B5EF4-FFF2-40B4-BE49-F238E27FC236}">
                <a16:creationId xmlns:a16="http://schemas.microsoft.com/office/drawing/2014/main" id="{9BBA8454-0367-465E-9591-9DD1CE9B9663}"/>
              </a:ext>
            </a:extLst>
          </p:cNvPr>
          <p:cNvPicPr>
            <a:picLocks noChangeAspect="1"/>
          </p:cNvPicPr>
          <p:nvPr/>
        </p:nvPicPr>
        <p:blipFill>
          <a:blip r:embed="rId2"/>
          <a:stretch>
            <a:fillRect/>
          </a:stretch>
        </p:blipFill>
        <p:spPr>
          <a:xfrm>
            <a:off x="5915025" y="1825625"/>
            <a:ext cx="5591175" cy="41849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977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0AA326D-62F2-43BC-A972-4A66B5A8D703}"/>
              </a:ext>
            </a:extLst>
          </p:cNvPr>
          <p:cNvSpPr>
            <a:spLocks noGrp="1"/>
          </p:cNvSpPr>
          <p:nvPr>
            <p:ph idx="1"/>
          </p:nvPr>
        </p:nvSpPr>
        <p:spPr/>
        <p:txBody>
          <a:bodyPr/>
          <a:lstStyle/>
          <a:p>
            <a:pPr marL="0" indent="0" algn="just">
              <a:buNone/>
            </a:pPr>
            <a:r>
              <a:rPr lang="it-IT" dirty="0"/>
              <a:t>La Riot Games Korea, la filiale coreana della società statunitense che ha sviluppato League of </a:t>
            </a:r>
            <a:r>
              <a:rPr lang="it-IT" dirty="0" err="1"/>
              <a:t>Legends</a:t>
            </a:r>
            <a:r>
              <a:rPr lang="it-IT" dirty="0"/>
              <a:t>, invece di bloccare subito la frode, ha deciso di lasciar circolare il software pirata, cercando di arrivare alla fonte. Dopo esserci riuscita, la polizia ha </a:t>
            </a:r>
            <a:r>
              <a:rPr lang="it-IT" u="sng" dirty="0"/>
              <a:t>arrestato</a:t>
            </a:r>
            <a:r>
              <a:rPr lang="it-IT" dirty="0"/>
              <a:t> il team di </a:t>
            </a:r>
            <a:r>
              <a:rPr lang="it-IT" dirty="0" err="1"/>
              <a:t>LoL</a:t>
            </a:r>
            <a:r>
              <a:rPr lang="it-IT" dirty="0"/>
              <a:t> </a:t>
            </a:r>
            <a:r>
              <a:rPr lang="it-IT" dirty="0" err="1"/>
              <a:t>Helper</a:t>
            </a:r>
            <a:r>
              <a:rPr lang="it-IT" dirty="0"/>
              <a:t> che aveva diffuso il software.</a:t>
            </a:r>
          </a:p>
          <a:p>
            <a:pPr marL="0" indent="0" algn="just">
              <a:buNone/>
            </a:pPr>
            <a:r>
              <a:rPr lang="it-IT" dirty="0"/>
              <a:t>Gli imputati hanno ricevuta una multa di 43 mila dollari e una condanna a 5 anni di prigione.</a:t>
            </a:r>
          </a:p>
          <a:p>
            <a:pPr marL="0" indent="0" algn="just">
              <a:buNone/>
            </a:pPr>
            <a:r>
              <a:rPr lang="it-IT" dirty="0"/>
              <a:t>L’episodio ha portato la Corea a creare una normativa più stringente sul </a:t>
            </a:r>
            <a:r>
              <a:rPr lang="it-IT" dirty="0" err="1"/>
              <a:t>cheating</a:t>
            </a:r>
            <a:r>
              <a:rPr lang="it-IT" dirty="0"/>
              <a:t> online.</a:t>
            </a:r>
          </a:p>
        </p:txBody>
      </p:sp>
    </p:spTree>
    <p:extLst>
      <p:ext uri="{BB962C8B-B14F-4D97-AF65-F5344CB8AC3E}">
        <p14:creationId xmlns:p14="http://schemas.microsoft.com/office/powerpoint/2010/main" val="377989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345360-F351-4BDB-8080-4EC8F863CAF2}"/>
              </a:ext>
            </a:extLst>
          </p:cNvPr>
          <p:cNvSpPr>
            <a:spLocks noGrp="1"/>
          </p:cNvSpPr>
          <p:nvPr>
            <p:ph type="title"/>
          </p:nvPr>
        </p:nvSpPr>
        <p:spPr/>
        <p:txBody>
          <a:bodyPr/>
          <a:lstStyle/>
          <a:p>
            <a:r>
              <a:rPr lang="it-IT" dirty="0" err="1">
                <a:solidFill>
                  <a:srgbClr val="FF0000"/>
                </a:solidFill>
              </a:rPr>
              <a:t>Cheating</a:t>
            </a:r>
            <a:r>
              <a:rPr lang="it-IT" dirty="0">
                <a:solidFill>
                  <a:srgbClr val="FF0000"/>
                </a:solidFill>
              </a:rPr>
              <a:t> negli scacchi</a:t>
            </a:r>
            <a:br>
              <a:rPr lang="it-IT" dirty="0"/>
            </a:br>
            <a:endParaRPr lang="it-IT" dirty="0"/>
          </a:p>
        </p:txBody>
      </p:sp>
      <p:sp>
        <p:nvSpPr>
          <p:cNvPr id="3" name="Segnaposto contenuto 2">
            <a:extLst>
              <a:ext uri="{FF2B5EF4-FFF2-40B4-BE49-F238E27FC236}">
                <a16:creationId xmlns:a16="http://schemas.microsoft.com/office/drawing/2014/main" id="{FEDE7B44-AE97-4924-BCC9-C71DC9B7E867}"/>
              </a:ext>
            </a:extLst>
          </p:cNvPr>
          <p:cNvSpPr>
            <a:spLocks noGrp="1"/>
          </p:cNvSpPr>
          <p:nvPr>
            <p:ph idx="1"/>
          </p:nvPr>
        </p:nvSpPr>
        <p:spPr/>
        <p:txBody>
          <a:bodyPr>
            <a:normAutofit/>
          </a:bodyPr>
          <a:lstStyle/>
          <a:p>
            <a:pPr marL="0" indent="0">
              <a:buNone/>
            </a:pPr>
            <a:r>
              <a:rPr lang="it-IT" dirty="0"/>
              <a:t>Imbrogliare agli scacchi è antico quasi come il gioco stesso. Sono numerose le testimonianze di partite in cui uno dei due giocatori commetteva illeciti.</a:t>
            </a:r>
          </a:p>
          <a:p>
            <a:pPr marL="0" indent="0">
              <a:buNone/>
            </a:pPr>
            <a:endParaRPr lang="it-IT" dirty="0"/>
          </a:p>
          <a:p>
            <a:pPr marL="0" indent="0">
              <a:buNone/>
            </a:pPr>
            <a:r>
              <a:rPr lang="it-IT" dirty="0"/>
              <a:t>Due esempi famosi nella storia:</a:t>
            </a:r>
          </a:p>
        </p:txBody>
      </p:sp>
    </p:spTree>
    <p:extLst>
      <p:ext uri="{BB962C8B-B14F-4D97-AF65-F5344CB8AC3E}">
        <p14:creationId xmlns:p14="http://schemas.microsoft.com/office/powerpoint/2010/main" val="35585784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2935</Words>
  <Application>Microsoft Office PowerPoint</Application>
  <PresentationFormat>Widescreen</PresentationFormat>
  <Paragraphs>165</Paragraphs>
  <Slides>34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Arial Unicode MS</vt:lpstr>
      <vt:lpstr>Arial</vt:lpstr>
      <vt:lpstr>Calibri</vt:lpstr>
      <vt:lpstr>Calibri Light</vt:lpstr>
      <vt:lpstr>Tema di Office</vt:lpstr>
      <vt:lpstr>Presentazione standard di PowerPoint</vt:lpstr>
      <vt:lpstr>Presentazione standard di PowerPoint</vt:lpstr>
      <vt:lpstr>CHEATING</vt:lpstr>
      <vt:lpstr>Presentazione standard di PowerPoint</vt:lpstr>
      <vt:lpstr>Cheating nei videogiochi </vt:lpstr>
      <vt:lpstr>Strumenti per il cheating nei videogiochi</vt:lpstr>
      <vt:lpstr>La polizia sudcoreana interrompe un'operazione illegale di scripting Posted on December 2, 2016</vt:lpstr>
      <vt:lpstr>Presentazione standard di PowerPoint</vt:lpstr>
      <vt:lpstr>Cheating negli scacchi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1996…Un anno importante!</vt:lpstr>
      <vt:lpstr>Storia del match Kasparov vs IBM deep blue</vt:lpstr>
      <vt:lpstr>Presentazione standard di PowerPoint</vt:lpstr>
      <vt:lpstr>L’evoluzione dei software scacchistici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Cheating a scuola (con strumenti digitali) </vt:lpstr>
      <vt:lpstr>Uso di strumenti digitali durante le verifiche/esami </vt:lpstr>
      <vt:lpstr>Presentazione standard di PowerPoint</vt:lpstr>
      <vt:lpstr>Metodi anti-cheating nei videogiochi </vt:lpstr>
      <vt:lpstr>Metodi anti-cheating a scuola </vt:lpstr>
      <vt:lpstr>Anticheating e INVALSI</vt:lpstr>
      <vt:lpstr>Presentazione standard di PowerPoint</vt:lpstr>
      <vt:lpstr>Conseguenze del cheating </vt:lpstr>
      <vt:lpstr>Sitografia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CHEATING</dc:title>
  <dc:creator>User</dc:creator>
  <cp:lastModifiedBy>User</cp:lastModifiedBy>
  <cp:revision>56</cp:revision>
  <dcterms:created xsi:type="dcterms:W3CDTF">2020-11-28T08:36:20Z</dcterms:created>
  <dcterms:modified xsi:type="dcterms:W3CDTF">2021-03-09T16:23:35Z</dcterms:modified>
</cp:coreProperties>
</file>